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3" r:id="rId2"/>
    <p:sldId id="267" r:id="rId3"/>
    <p:sldId id="265" r:id="rId4"/>
    <p:sldId id="266" r:id="rId5"/>
    <p:sldId id="268" r:id="rId6"/>
    <p:sldId id="273" r:id="rId7"/>
    <p:sldId id="269" r:id="rId8"/>
    <p:sldId id="270" r:id="rId9"/>
    <p:sldId id="271" r:id="rId10"/>
    <p:sldId id="272" r:id="rId11"/>
    <p:sldId id="256" r:id="rId12"/>
    <p:sldId id="262" r:id="rId13"/>
    <p:sldId id="258" r:id="rId14"/>
    <p:sldId id="257" r:id="rId15"/>
    <p:sldId id="259" r:id="rId16"/>
    <p:sldId id="260" r:id="rId17"/>
    <p:sldId id="261" r:id="rId18"/>
    <p:sldId id="275" r:id="rId1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57B8C932-5F4F-B142-A35F-6759B4518B4B}">
          <p14:sldIdLst>
            <p14:sldId id="263"/>
            <p14:sldId id="267"/>
            <p14:sldId id="265"/>
            <p14:sldId id="266"/>
            <p14:sldId id="268"/>
            <p14:sldId id="273"/>
            <p14:sldId id="269"/>
            <p14:sldId id="270"/>
            <p14:sldId id="271"/>
            <p14:sldId id="272"/>
            <p14:sldId id="256"/>
            <p14:sldId id="262"/>
            <p14:sldId id="258"/>
            <p14:sldId id="257"/>
            <p14:sldId id="259"/>
            <p14:sldId id="260"/>
            <p14:sldId id="261"/>
            <p14:sldId id="275"/>
          </p14:sldIdLst>
        </p14:section>
        <p14:section name="Naamloze sectie" id="{A800EA0E-47F5-3341-8BE1-EDAB49C174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00"/>
    <a:srgbClr val="4268A7"/>
    <a:srgbClr val="405E92"/>
    <a:srgbClr val="483E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9" autoAdjust="0"/>
    <p:restoredTop sz="60000" autoAdjust="0"/>
  </p:normalViewPr>
  <p:slideViewPr>
    <p:cSldViewPr snapToGrid="0" snapToObjects="1">
      <p:cViewPr varScale="1">
        <p:scale>
          <a:sx n="44" d="100"/>
          <a:sy n="44" d="100"/>
        </p:scale>
        <p:origin x="2136"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3" d="100"/>
          <a:sy n="53" d="100"/>
        </p:scale>
        <p:origin x="-1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E2169-A5F0-DD49-A07D-C0848B3A789E}"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nl-NL"/>
        </a:p>
      </dgm:t>
    </dgm:pt>
    <dgm:pt modelId="{3FC684DC-E31B-254B-AD4D-66FC8F3141B5}">
      <dgm:prSet phldrT="[Tekst]" custT="1"/>
      <dgm:spPr/>
      <dgm:t>
        <a:bodyPr/>
        <a:lstStyle/>
        <a:p>
          <a:r>
            <a:rPr lang="nl-NL" sz="1600" dirty="0" smtClean="0">
              <a:latin typeface="+mj-lt"/>
            </a:rPr>
            <a:t>Overheid</a:t>
          </a:r>
          <a:endParaRPr lang="nl-NL" sz="1600" dirty="0">
            <a:latin typeface="+mj-lt"/>
          </a:endParaRPr>
        </a:p>
      </dgm:t>
    </dgm:pt>
    <dgm:pt modelId="{8E4E0117-6929-2547-8905-27389380F41B}" type="parTrans" cxnId="{EB48977B-4204-E749-B533-9ED10F4951B8}">
      <dgm:prSet/>
      <dgm:spPr/>
      <dgm:t>
        <a:bodyPr/>
        <a:lstStyle/>
        <a:p>
          <a:endParaRPr lang="nl-NL" sz="900"/>
        </a:p>
      </dgm:t>
    </dgm:pt>
    <dgm:pt modelId="{865362DC-3CCB-9E41-BDB6-0E8C22121FDF}" type="sibTrans" cxnId="{EB48977B-4204-E749-B533-9ED10F4951B8}">
      <dgm:prSet/>
      <dgm:spPr/>
      <dgm:t>
        <a:bodyPr/>
        <a:lstStyle/>
        <a:p>
          <a:endParaRPr lang="nl-NL" sz="1600">
            <a:latin typeface="+mj-lt"/>
          </a:endParaRPr>
        </a:p>
      </dgm:t>
    </dgm:pt>
    <dgm:pt modelId="{FB958E3F-5738-E849-A4B1-0D2A6B6E9342}">
      <dgm:prSet phldrT="[Tekst]" custT="1"/>
      <dgm:spPr/>
      <dgm:t>
        <a:bodyPr/>
        <a:lstStyle/>
        <a:p>
          <a:r>
            <a:rPr lang="nl-NL" sz="1600" dirty="0" err="1" smtClean="0">
              <a:latin typeface="+mj-lt"/>
            </a:rPr>
            <a:t>Ontw</a:t>
          </a:r>
          <a:r>
            <a:rPr lang="nl-NL" sz="1600" dirty="0" smtClean="0">
              <a:latin typeface="+mj-lt"/>
            </a:rPr>
            <a:t>. </a:t>
          </a:r>
          <a:r>
            <a:rPr lang="nl-NL" sz="1600" dirty="0" err="1" smtClean="0">
              <a:latin typeface="+mj-lt"/>
            </a:rPr>
            <a:t>Mij-en</a:t>
          </a:r>
          <a:endParaRPr lang="nl-NL" sz="1600" dirty="0">
            <a:latin typeface="+mj-lt"/>
          </a:endParaRPr>
        </a:p>
      </dgm:t>
    </dgm:pt>
    <dgm:pt modelId="{233F11DD-EF27-B545-A001-755822099315}" type="parTrans" cxnId="{3097B02F-CA5A-B445-90B7-F98822BBAF35}">
      <dgm:prSet/>
      <dgm:spPr/>
      <dgm:t>
        <a:bodyPr/>
        <a:lstStyle/>
        <a:p>
          <a:endParaRPr lang="nl-NL" sz="900"/>
        </a:p>
      </dgm:t>
    </dgm:pt>
    <dgm:pt modelId="{9ECBE5D8-597F-B643-857D-3D9A69410155}" type="sibTrans" cxnId="{3097B02F-CA5A-B445-90B7-F98822BBAF35}">
      <dgm:prSet/>
      <dgm:spPr/>
      <dgm:t>
        <a:bodyPr/>
        <a:lstStyle/>
        <a:p>
          <a:endParaRPr lang="nl-NL" sz="1600">
            <a:latin typeface="+mj-lt"/>
          </a:endParaRPr>
        </a:p>
      </dgm:t>
    </dgm:pt>
    <dgm:pt modelId="{33E32724-9E9C-9C4B-8DB5-87D2019DAD02}">
      <dgm:prSet phldrT="[Tekst]" custT="1"/>
      <dgm:spPr/>
      <dgm:t>
        <a:bodyPr/>
        <a:lstStyle/>
        <a:p>
          <a:r>
            <a:rPr lang="nl-NL" sz="1600" dirty="0" smtClean="0">
              <a:latin typeface="+mj-lt"/>
            </a:rPr>
            <a:t>SSX / DCSX</a:t>
          </a:r>
          <a:endParaRPr lang="nl-NL" sz="1600" dirty="0">
            <a:latin typeface="+mj-lt"/>
          </a:endParaRPr>
        </a:p>
      </dgm:t>
    </dgm:pt>
    <dgm:pt modelId="{8827F727-5794-1844-95C2-44DFF8B38186}" type="parTrans" cxnId="{4A03576B-1726-5144-B268-6726DA3506B6}">
      <dgm:prSet/>
      <dgm:spPr/>
      <dgm:t>
        <a:bodyPr/>
        <a:lstStyle/>
        <a:p>
          <a:endParaRPr lang="nl-NL" sz="900"/>
        </a:p>
      </dgm:t>
    </dgm:pt>
    <dgm:pt modelId="{D57430E1-58B7-FF4F-B952-A580EFFAB31C}" type="sibTrans" cxnId="{4A03576B-1726-5144-B268-6726DA3506B6}">
      <dgm:prSet/>
      <dgm:spPr/>
      <dgm:t>
        <a:bodyPr/>
        <a:lstStyle/>
        <a:p>
          <a:endParaRPr lang="nl-NL" sz="1600">
            <a:latin typeface="+mj-lt"/>
          </a:endParaRPr>
        </a:p>
      </dgm:t>
    </dgm:pt>
    <dgm:pt modelId="{8CBACFA6-2EE3-3841-8E64-533C9765FF99}">
      <dgm:prSet phldrT="[Tekst]" custT="1"/>
      <dgm:spPr/>
      <dgm:t>
        <a:bodyPr/>
        <a:lstStyle/>
        <a:p>
          <a:r>
            <a:rPr lang="nl-NL" sz="1600" dirty="0">
              <a:latin typeface="+mj-lt"/>
            </a:rPr>
            <a:t>Startups / MKB</a:t>
          </a:r>
        </a:p>
      </dgm:t>
    </dgm:pt>
    <dgm:pt modelId="{903614B2-1CF5-2944-BC45-2F2F4847BBF6}" type="parTrans" cxnId="{F00781F9-8E92-A84C-96B5-CE56E55E1BE9}">
      <dgm:prSet/>
      <dgm:spPr/>
      <dgm:t>
        <a:bodyPr/>
        <a:lstStyle/>
        <a:p>
          <a:endParaRPr lang="nl-NL" sz="900"/>
        </a:p>
      </dgm:t>
    </dgm:pt>
    <dgm:pt modelId="{C0AF6F3B-20D9-654F-9349-0F72BEECC3BE}" type="sibTrans" cxnId="{F00781F9-8E92-A84C-96B5-CE56E55E1BE9}">
      <dgm:prSet/>
      <dgm:spPr/>
      <dgm:t>
        <a:bodyPr/>
        <a:lstStyle/>
        <a:p>
          <a:endParaRPr lang="nl-NL" sz="1600">
            <a:latin typeface="+mj-lt"/>
          </a:endParaRPr>
        </a:p>
      </dgm:t>
    </dgm:pt>
    <dgm:pt modelId="{BCBDAEF4-D419-7E44-8FC5-4F941217D306}">
      <dgm:prSet phldrT="[Tekst]" custT="1"/>
      <dgm:spPr/>
      <dgm:t>
        <a:bodyPr/>
        <a:lstStyle/>
        <a:p>
          <a:r>
            <a:rPr lang="nl-NL" sz="1600" dirty="0" smtClean="0">
              <a:latin typeface="+mj-lt"/>
            </a:rPr>
            <a:t>Onderwijs</a:t>
          </a:r>
          <a:endParaRPr lang="nl-NL" sz="1600" dirty="0">
            <a:latin typeface="+mj-lt"/>
          </a:endParaRPr>
        </a:p>
      </dgm:t>
    </dgm:pt>
    <dgm:pt modelId="{44C6B7C7-20C7-DB44-89DD-1284B1D8044D}" type="parTrans" cxnId="{F008B2F9-5880-8443-A309-823A15B2E3EC}">
      <dgm:prSet/>
      <dgm:spPr/>
      <dgm:t>
        <a:bodyPr/>
        <a:lstStyle/>
        <a:p>
          <a:endParaRPr lang="nl-NL" sz="900"/>
        </a:p>
      </dgm:t>
    </dgm:pt>
    <dgm:pt modelId="{7CCE99A1-E0ED-7E44-B0B9-B714EA787544}" type="sibTrans" cxnId="{F008B2F9-5880-8443-A309-823A15B2E3EC}">
      <dgm:prSet/>
      <dgm:spPr/>
      <dgm:t>
        <a:bodyPr/>
        <a:lstStyle/>
        <a:p>
          <a:endParaRPr lang="nl-NL" sz="1600">
            <a:latin typeface="+mj-lt"/>
          </a:endParaRPr>
        </a:p>
      </dgm:t>
    </dgm:pt>
    <dgm:pt modelId="{CADBBFEC-1749-F54F-9679-4FD157D82AC6}">
      <dgm:prSet phldrT="[Tekst]" custT="1"/>
      <dgm:spPr/>
      <dgm:t>
        <a:bodyPr/>
        <a:lstStyle/>
        <a:p>
          <a:r>
            <a:rPr lang="nl-NL" sz="1600" dirty="0" err="1" smtClean="0">
              <a:latin typeface="+mj-lt"/>
            </a:rPr>
            <a:t>Netwerk-en</a:t>
          </a:r>
          <a:endParaRPr lang="nl-NL" sz="1600" dirty="0">
            <a:latin typeface="+mj-lt"/>
          </a:endParaRPr>
        </a:p>
      </dgm:t>
    </dgm:pt>
    <dgm:pt modelId="{424C0683-F3FC-C04B-8913-1F5885689807}" type="parTrans" cxnId="{6BC459C6-5BEE-D748-87E2-085BEC10CCA4}">
      <dgm:prSet/>
      <dgm:spPr/>
      <dgm:t>
        <a:bodyPr/>
        <a:lstStyle/>
        <a:p>
          <a:endParaRPr lang="nl-NL" sz="900"/>
        </a:p>
      </dgm:t>
    </dgm:pt>
    <dgm:pt modelId="{9842203A-CFC4-F64C-852A-309F13DEECE8}" type="sibTrans" cxnId="{6BC459C6-5BEE-D748-87E2-085BEC10CCA4}">
      <dgm:prSet/>
      <dgm:spPr/>
      <dgm:t>
        <a:bodyPr/>
        <a:lstStyle/>
        <a:p>
          <a:endParaRPr lang="nl-NL" sz="1600">
            <a:latin typeface="+mj-lt"/>
          </a:endParaRPr>
        </a:p>
      </dgm:t>
    </dgm:pt>
    <dgm:pt modelId="{90A649F4-599C-9549-B0B0-FD16E14BD54D}">
      <dgm:prSet custT="1"/>
      <dgm:spPr/>
      <dgm:t>
        <a:bodyPr/>
        <a:lstStyle/>
        <a:p>
          <a:r>
            <a:rPr lang="nl-NL" sz="1600" dirty="0" smtClean="0">
              <a:latin typeface="+mj-lt"/>
            </a:rPr>
            <a:t>Branche</a:t>
          </a:r>
          <a:endParaRPr lang="nl-NL" sz="1600" dirty="0">
            <a:latin typeface="+mj-lt"/>
          </a:endParaRPr>
        </a:p>
      </dgm:t>
    </dgm:pt>
    <dgm:pt modelId="{43819C69-5301-E14F-9E37-249476F7CD5C}" type="parTrans" cxnId="{0F558B81-7395-274C-A427-5FB719103C7F}">
      <dgm:prSet/>
      <dgm:spPr/>
      <dgm:t>
        <a:bodyPr/>
        <a:lstStyle/>
        <a:p>
          <a:endParaRPr lang="nl-NL" sz="900"/>
        </a:p>
      </dgm:t>
    </dgm:pt>
    <dgm:pt modelId="{108E6722-55B8-F543-84E4-351DD28BA18D}" type="sibTrans" cxnId="{0F558B81-7395-274C-A427-5FB719103C7F}">
      <dgm:prSet/>
      <dgm:spPr/>
      <dgm:t>
        <a:bodyPr/>
        <a:lstStyle/>
        <a:p>
          <a:endParaRPr lang="nl-NL" sz="1600">
            <a:latin typeface="+mj-lt"/>
          </a:endParaRPr>
        </a:p>
      </dgm:t>
    </dgm:pt>
    <dgm:pt modelId="{56289AB2-4402-A444-BA5E-FA52B8A1A3C7}">
      <dgm:prSet phldrT="[Tekst]" custT="1"/>
      <dgm:spPr/>
      <dgm:t>
        <a:bodyPr/>
        <a:lstStyle/>
        <a:p>
          <a:r>
            <a:rPr lang="nl-NL" sz="1600">
              <a:latin typeface="+mj-lt"/>
            </a:rPr>
            <a:t>NWE Capital</a:t>
          </a:r>
        </a:p>
      </dgm:t>
    </dgm:pt>
    <dgm:pt modelId="{9B94A3FE-8603-864D-83A4-FA034BBCCBDA}" type="sibTrans" cxnId="{F97AA8D5-7CF5-254D-85DA-CEECC48622F7}">
      <dgm:prSet/>
      <dgm:spPr/>
      <dgm:t>
        <a:bodyPr/>
        <a:lstStyle/>
        <a:p>
          <a:endParaRPr lang="nl-NL" sz="900"/>
        </a:p>
      </dgm:t>
    </dgm:pt>
    <dgm:pt modelId="{5B827225-6DF2-FD40-81F3-085AB76CA3E3}" type="parTrans" cxnId="{F97AA8D5-7CF5-254D-85DA-CEECC48622F7}">
      <dgm:prSet/>
      <dgm:spPr/>
      <dgm:t>
        <a:bodyPr/>
        <a:lstStyle/>
        <a:p>
          <a:endParaRPr lang="nl-NL" sz="900"/>
        </a:p>
      </dgm:t>
    </dgm:pt>
    <dgm:pt modelId="{7FBDA5D9-489F-6245-A3CF-3C716A8AB19C}" type="pres">
      <dgm:prSet presAssocID="{219E2169-A5F0-DD49-A07D-C0848B3A789E}" presName="Name0" presStyleCnt="0">
        <dgm:presLayoutVars>
          <dgm:chMax val="1"/>
          <dgm:dir/>
          <dgm:animLvl val="ctr"/>
          <dgm:resizeHandles val="exact"/>
        </dgm:presLayoutVars>
      </dgm:prSet>
      <dgm:spPr/>
      <dgm:t>
        <a:bodyPr/>
        <a:lstStyle/>
        <a:p>
          <a:endParaRPr lang="nl-NL"/>
        </a:p>
      </dgm:t>
    </dgm:pt>
    <dgm:pt modelId="{BAAFF57C-A59E-B547-BC11-4310C33D56D7}" type="pres">
      <dgm:prSet presAssocID="{56289AB2-4402-A444-BA5E-FA52B8A1A3C7}" presName="centerShape" presStyleLbl="node0" presStyleIdx="0" presStyleCnt="1"/>
      <dgm:spPr/>
      <dgm:t>
        <a:bodyPr/>
        <a:lstStyle/>
        <a:p>
          <a:endParaRPr lang="nl-NL"/>
        </a:p>
      </dgm:t>
    </dgm:pt>
    <dgm:pt modelId="{3D60949B-AD26-1943-9B39-BA0CDAFF4925}" type="pres">
      <dgm:prSet presAssocID="{3FC684DC-E31B-254B-AD4D-66FC8F3141B5}" presName="node" presStyleLbl="node1" presStyleIdx="0" presStyleCnt="7">
        <dgm:presLayoutVars>
          <dgm:bulletEnabled val="1"/>
        </dgm:presLayoutVars>
      </dgm:prSet>
      <dgm:spPr/>
      <dgm:t>
        <a:bodyPr/>
        <a:lstStyle/>
        <a:p>
          <a:endParaRPr lang="nl-NL"/>
        </a:p>
      </dgm:t>
    </dgm:pt>
    <dgm:pt modelId="{77EB2921-7EF3-464D-81B7-23745412F025}" type="pres">
      <dgm:prSet presAssocID="{3FC684DC-E31B-254B-AD4D-66FC8F3141B5}" presName="dummy" presStyleCnt="0"/>
      <dgm:spPr/>
    </dgm:pt>
    <dgm:pt modelId="{B8356AB4-F287-8945-94F0-89D4A7576FD4}" type="pres">
      <dgm:prSet presAssocID="{865362DC-3CCB-9E41-BDB6-0E8C22121FDF}" presName="sibTrans" presStyleLbl="sibTrans2D1" presStyleIdx="0" presStyleCnt="7"/>
      <dgm:spPr/>
      <dgm:t>
        <a:bodyPr/>
        <a:lstStyle/>
        <a:p>
          <a:endParaRPr lang="nl-NL"/>
        </a:p>
      </dgm:t>
    </dgm:pt>
    <dgm:pt modelId="{F82D7271-2225-C049-A894-C7730CAF82D0}" type="pres">
      <dgm:prSet presAssocID="{FB958E3F-5738-E849-A4B1-0D2A6B6E9342}" presName="node" presStyleLbl="node1" presStyleIdx="1" presStyleCnt="7">
        <dgm:presLayoutVars>
          <dgm:bulletEnabled val="1"/>
        </dgm:presLayoutVars>
      </dgm:prSet>
      <dgm:spPr/>
      <dgm:t>
        <a:bodyPr/>
        <a:lstStyle/>
        <a:p>
          <a:endParaRPr lang="nl-NL"/>
        </a:p>
      </dgm:t>
    </dgm:pt>
    <dgm:pt modelId="{7417C22D-3427-F240-A216-B72B553C1D15}" type="pres">
      <dgm:prSet presAssocID="{FB958E3F-5738-E849-A4B1-0D2A6B6E9342}" presName="dummy" presStyleCnt="0"/>
      <dgm:spPr/>
    </dgm:pt>
    <dgm:pt modelId="{0F1DD587-58FE-8248-BE66-F774D55B42CC}" type="pres">
      <dgm:prSet presAssocID="{9ECBE5D8-597F-B643-857D-3D9A69410155}" presName="sibTrans" presStyleLbl="sibTrans2D1" presStyleIdx="1" presStyleCnt="7"/>
      <dgm:spPr/>
      <dgm:t>
        <a:bodyPr/>
        <a:lstStyle/>
        <a:p>
          <a:endParaRPr lang="nl-NL"/>
        </a:p>
      </dgm:t>
    </dgm:pt>
    <dgm:pt modelId="{9173A185-3DA7-C546-86AD-90B1E9F0D56E}" type="pres">
      <dgm:prSet presAssocID="{33E32724-9E9C-9C4B-8DB5-87D2019DAD02}" presName="node" presStyleLbl="node1" presStyleIdx="2" presStyleCnt="7">
        <dgm:presLayoutVars>
          <dgm:bulletEnabled val="1"/>
        </dgm:presLayoutVars>
      </dgm:prSet>
      <dgm:spPr/>
      <dgm:t>
        <a:bodyPr/>
        <a:lstStyle/>
        <a:p>
          <a:endParaRPr lang="nl-NL"/>
        </a:p>
      </dgm:t>
    </dgm:pt>
    <dgm:pt modelId="{3F602696-B002-D54B-9174-E61946E1712F}" type="pres">
      <dgm:prSet presAssocID="{33E32724-9E9C-9C4B-8DB5-87D2019DAD02}" presName="dummy" presStyleCnt="0"/>
      <dgm:spPr/>
    </dgm:pt>
    <dgm:pt modelId="{BBA05423-4D63-E040-85B6-05159B54AD46}" type="pres">
      <dgm:prSet presAssocID="{D57430E1-58B7-FF4F-B952-A580EFFAB31C}" presName="sibTrans" presStyleLbl="sibTrans2D1" presStyleIdx="2" presStyleCnt="7" custLinFactNeighborY="-405"/>
      <dgm:spPr/>
      <dgm:t>
        <a:bodyPr/>
        <a:lstStyle/>
        <a:p>
          <a:endParaRPr lang="nl-NL"/>
        </a:p>
      </dgm:t>
    </dgm:pt>
    <dgm:pt modelId="{CC44EBB8-2168-F444-911F-AF7E64578C08}" type="pres">
      <dgm:prSet presAssocID="{8CBACFA6-2EE3-3841-8E64-533C9765FF99}" presName="node" presStyleLbl="node1" presStyleIdx="3" presStyleCnt="7">
        <dgm:presLayoutVars>
          <dgm:bulletEnabled val="1"/>
        </dgm:presLayoutVars>
      </dgm:prSet>
      <dgm:spPr/>
      <dgm:t>
        <a:bodyPr/>
        <a:lstStyle/>
        <a:p>
          <a:endParaRPr lang="nl-NL"/>
        </a:p>
      </dgm:t>
    </dgm:pt>
    <dgm:pt modelId="{29CA4FE8-AC63-984F-A3AD-12D38834AF27}" type="pres">
      <dgm:prSet presAssocID="{8CBACFA6-2EE3-3841-8E64-533C9765FF99}" presName="dummy" presStyleCnt="0"/>
      <dgm:spPr/>
    </dgm:pt>
    <dgm:pt modelId="{FFFAE6F5-54E1-E54F-97A1-88AC77BD3BAB}" type="pres">
      <dgm:prSet presAssocID="{C0AF6F3B-20D9-654F-9349-0F72BEECC3BE}" presName="sibTrans" presStyleLbl="sibTrans2D1" presStyleIdx="3" presStyleCnt="7" custLinFactNeighborX="-896" custLinFactNeighborY="-405"/>
      <dgm:spPr/>
      <dgm:t>
        <a:bodyPr/>
        <a:lstStyle/>
        <a:p>
          <a:endParaRPr lang="nl-NL"/>
        </a:p>
      </dgm:t>
    </dgm:pt>
    <dgm:pt modelId="{4ACA329B-B53A-7E48-8BC2-B3903675C4AD}" type="pres">
      <dgm:prSet presAssocID="{CADBBFEC-1749-F54F-9679-4FD157D82AC6}" presName="node" presStyleLbl="node1" presStyleIdx="4" presStyleCnt="7">
        <dgm:presLayoutVars>
          <dgm:bulletEnabled val="1"/>
        </dgm:presLayoutVars>
      </dgm:prSet>
      <dgm:spPr/>
      <dgm:t>
        <a:bodyPr/>
        <a:lstStyle/>
        <a:p>
          <a:endParaRPr lang="nl-NL"/>
        </a:p>
      </dgm:t>
    </dgm:pt>
    <dgm:pt modelId="{9AF36718-A963-634D-96F8-122E6E4E15D2}" type="pres">
      <dgm:prSet presAssocID="{CADBBFEC-1749-F54F-9679-4FD157D82AC6}" presName="dummy" presStyleCnt="0"/>
      <dgm:spPr/>
    </dgm:pt>
    <dgm:pt modelId="{B90C4183-B0F3-7B41-976F-C20B684DBE7A}" type="pres">
      <dgm:prSet presAssocID="{9842203A-CFC4-F64C-852A-309F13DEECE8}" presName="sibTrans" presStyleLbl="sibTrans2D1" presStyleIdx="4" presStyleCnt="7"/>
      <dgm:spPr/>
      <dgm:t>
        <a:bodyPr/>
        <a:lstStyle/>
        <a:p>
          <a:endParaRPr lang="nl-NL"/>
        </a:p>
      </dgm:t>
    </dgm:pt>
    <dgm:pt modelId="{7855C843-865F-5644-915A-9496B86A5CF0}" type="pres">
      <dgm:prSet presAssocID="{BCBDAEF4-D419-7E44-8FC5-4F941217D306}" presName="node" presStyleLbl="node1" presStyleIdx="5" presStyleCnt="7">
        <dgm:presLayoutVars>
          <dgm:bulletEnabled val="1"/>
        </dgm:presLayoutVars>
      </dgm:prSet>
      <dgm:spPr/>
      <dgm:t>
        <a:bodyPr/>
        <a:lstStyle/>
        <a:p>
          <a:endParaRPr lang="nl-NL"/>
        </a:p>
      </dgm:t>
    </dgm:pt>
    <dgm:pt modelId="{0D0445D4-C485-D841-A9A9-C05DF5390EBC}" type="pres">
      <dgm:prSet presAssocID="{BCBDAEF4-D419-7E44-8FC5-4F941217D306}" presName="dummy" presStyleCnt="0"/>
      <dgm:spPr/>
    </dgm:pt>
    <dgm:pt modelId="{169BF509-5E6A-9649-AD4C-975C575A6DCE}" type="pres">
      <dgm:prSet presAssocID="{7CCE99A1-E0ED-7E44-B0B9-B714EA787544}" presName="sibTrans" presStyleLbl="sibTrans2D1" presStyleIdx="5" presStyleCnt="7"/>
      <dgm:spPr/>
      <dgm:t>
        <a:bodyPr/>
        <a:lstStyle/>
        <a:p>
          <a:endParaRPr lang="nl-NL"/>
        </a:p>
      </dgm:t>
    </dgm:pt>
    <dgm:pt modelId="{00A5AC05-9DEC-6048-80EF-550248955625}" type="pres">
      <dgm:prSet presAssocID="{90A649F4-599C-9549-B0B0-FD16E14BD54D}" presName="node" presStyleLbl="node1" presStyleIdx="6" presStyleCnt="7">
        <dgm:presLayoutVars>
          <dgm:bulletEnabled val="1"/>
        </dgm:presLayoutVars>
      </dgm:prSet>
      <dgm:spPr/>
      <dgm:t>
        <a:bodyPr/>
        <a:lstStyle/>
        <a:p>
          <a:endParaRPr lang="nl-NL"/>
        </a:p>
      </dgm:t>
    </dgm:pt>
    <dgm:pt modelId="{7DE910F7-98AD-2C43-A8DA-0BEAA2087FF6}" type="pres">
      <dgm:prSet presAssocID="{90A649F4-599C-9549-B0B0-FD16E14BD54D}" presName="dummy" presStyleCnt="0"/>
      <dgm:spPr/>
    </dgm:pt>
    <dgm:pt modelId="{1AB61B14-E3E1-B841-B649-D272DECE06BF}" type="pres">
      <dgm:prSet presAssocID="{108E6722-55B8-F543-84E4-351DD28BA18D}" presName="sibTrans" presStyleLbl="sibTrans2D1" presStyleIdx="6" presStyleCnt="7"/>
      <dgm:spPr/>
      <dgm:t>
        <a:bodyPr/>
        <a:lstStyle/>
        <a:p>
          <a:endParaRPr lang="nl-NL"/>
        </a:p>
      </dgm:t>
    </dgm:pt>
  </dgm:ptLst>
  <dgm:cxnLst>
    <dgm:cxn modelId="{E323A78B-65F7-E941-B7B2-E4D3308706C4}" type="presOf" srcId="{CADBBFEC-1749-F54F-9679-4FD157D82AC6}" destId="{4ACA329B-B53A-7E48-8BC2-B3903675C4AD}" srcOrd="0" destOrd="0" presId="urn:microsoft.com/office/officeart/2005/8/layout/radial6"/>
    <dgm:cxn modelId="{1CAFB7D0-A433-CF49-946E-8F35E7366D5A}" type="presOf" srcId="{3FC684DC-E31B-254B-AD4D-66FC8F3141B5}" destId="{3D60949B-AD26-1943-9B39-BA0CDAFF4925}" srcOrd="0" destOrd="0" presId="urn:microsoft.com/office/officeart/2005/8/layout/radial6"/>
    <dgm:cxn modelId="{A41EB247-8EE5-D04B-AE93-025189EDC074}" type="presOf" srcId="{BCBDAEF4-D419-7E44-8FC5-4F941217D306}" destId="{7855C843-865F-5644-915A-9496B86A5CF0}" srcOrd="0" destOrd="0" presId="urn:microsoft.com/office/officeart/2005/8/layout/radial6"/>
    <dgm:cxn modelId="{09D4B3A7-A4D0-D74D-8F5F-E869EB88F71A}" type="presOf" srcId="{D57430E1-58B7-FF4F-B952-A580EFFAB31C}" destId="{BBA05423-4D63-E040-85B6-05159B54AD46}" srcOrd="0" destOrd="0" presId="urn:microsoft.com/office/officeart/2005/8/layout/radial6"/>
    <dgm:cxn modelId="{EB48977B-4204-E749-B533-9ED10F4951B8}" srcId="{56289AB2-4402-A444-BA5E-FA52B8A1A3C7}" destId="{3FC684DC-E31B-254B-AD4D-66FC8F3141B5}" srcOrd="0" destOrd="0" parTransId="{8E4E0117-6929-2547-8905-27389380F41B}" sibTransId="{865362DC-3CCB-9E41-BDB6-0E8C22121FDF}"/>
    <dgm:cxn modelId="{F97AA8D5-7CF5-254D-85DA-CEECC48622F7}" srcId="{219E2169-A5F0-DD49-A07D-C0848B3A789E}" destId="{56289AB2-4402-A444-BA5E-FA52B8A1A3C7}" srcOrd="0" destOrd="0" parTransId="{5B827225-6DF2-FD40-81F3-085AB76CA3E3}" sibTransId="{9B94A3FE-8603-864D-83A4-FA034BBCCBDA}"/>
    <dgm:cxn modelId="{6BC459C6-5BEE-D748-87E2-085BEC10CCA4}" srcId="{56289AB2-4402-A444-BA5E-FA52B8A1A3C7}" destId="{CADBBFEC-1749-F54F-9679-4FD157D82AC6}" srcOrd="4" destOrd="0" parTransId="{424C0683-F3FC-C04B-8913-1F5885689807}" sibTransId="{9842203A-CFC4-F64C-852A-309F13DEECE8}"/>
    <dgm:cxn modelId="{FBC4DDA0-033C-4F43-B7FC-8EDC661BB386}" type="presOf" srcId="{9ECBE5D8-597F-B643-857D-3D9A69410155}" destId="{0F1DD587-58FE-8248-BE66-F774D55B42CC}" srcOrd="0" destOrd="0" presId="urn:microsoft.com/office/officeart/2005/8/layout/radial6"/>
    <dgm:cxn modelId="{BDFFEB8F-2456-9E44-AC8B-56ABB3648766}" type="presOf" srcId="{108E6722-55B8-F543-84E4-351DD28BA18D}" destId="{1AB61B14-E3E1-B841-B649-D272DECE06BF}" srcOrd="0" destOrd="0" presId="urn:microsoft.com/office/officeart/2005/8/layout/radial6"/>
    <dgm:cxn modelId="{981E3AD2-9B13-6C4E-ADD2-F5802BFC0403}" type="presOf" srcId="{90A649F4-599C-9549-B0B0-FD16E14BD54D}" destId="{00A5AC05-9DEC-6048-80EF-550248955625}" srcOrd="0" destOrd="0" presId="urn:microsoft.com/office/officeart/2005/8/layout/radial6"/>
    <dgm:cxn modelId="{39F7D5B4-222B-5D4D-8B8F-D553647E7E56}" type="presOf" srcId="{FB958E3F-5738-E849-A4B1-0D2A6B6E9342}" destId="{F82D7271-2225-C049-A894-C7730CAF82D0}" srcOrd="0" destOrd="0" presId="urn:microsoft.com/office/officeart/2005/8/layout/radial6"/>
    <dgm:cxn modelId="{3F1E58B5-D1BB-6540-B4D2-C14713655987}" type="presOf" srcId="{865362DC-3CCB-9E41-BDB6-0E8C22121FDF}" destId="{B8356AB4-F287-8945-94F0-89D4A7576FD4}" srcOrd="0" destOrd="0" presId="urn:microsoft.com/office/officeart/2005/8/layout/radial6"/>
    <dgm:cxn modelId="{2BF850B5-9F02-5C4B-9A8B-5CF72B10F878}" type="presOf" srcId="{8CBACFA6-2EE3-3841-8E64-533C9765FF99}" destId="{CC44EBB8-2168-F444-911F-AF7E64578C08}" srcOrd="0" destOrd="0" presId="urn:microsoft.com/office/officeart/2005/8/layout/radial6"/>
    <dgm:cxn modelId="{F008B2F9-5880-8443-A309-823A15B2E3EC}" srcId="{56289AB2-4402-A444-BA5E-FA52B8A1A3C7}" destId="{BCBDAEF4-D419-7E44-8FC5-4F941217D306}" srcOrd="5" destOrd="0" parTransId="{44C6B7C7-20C7-DB44-89DD-1284B1D8044D}" sibTransId="{7CCE99A1-E0ED-7E44-B0B9-B714EA787544}"/>
    <dgm:cxn modelId="{5AC324E4-78F8-1C40-8226-2D16361280C4}" type="presOf" srcId="{56289AB2-4402-A444-BA5E-FA52B8A1A3C7}" destId="{BAAFF57C-A59E-B547-BC11-4310C33D56D7}" srcOrd="0" destOrd="0" presId="urn:microsoft.com/office/officeart/2005/8/layout/radial6"/>
    <dgm:cxn modelId="{4A03576B-1726-5144-B268-6726DA3506B6}" srcId="{56289AB2-4402-A444-BA5E-FA52B8A1A3C7}" destId="{33E32724-9E9C-9C4B-8DB5-87D2019DAD02}" srcOrd="2" destOrd="0" parTransId="{8827F727-5794-1844-95C2-44DFF8B38186}" sibTransId="{D57430E1-58B7-FF4F-B952-A580EFFAB31C}"/>
    <dgm:cxn modelId="{8FCAA75D-2807-4E49-971A-77225EEAC54D}" type="presOf" srcId="{9842203A-CFC4-F64C-852A-309F13DEECE8}" destId="{B90C4183-B0F3-7B41-976F-C20B684DBE7A}" srcOrd="0" destOrd="0" presId="urn:microsoft.com/office/officeart/2005/8/layout/radial6"/>
    <dgm:cxn modelId="{3097B02F-CA5A-B445-90B7-F98822BBAF35}" srcId="{56289AB2-4402-A444-BA5E-FA52B8A1A3C7}" destId="{FB958E3F-5738-E849-A4B1-0D2A6B6E9342}" srcOrd="1" destOrd="0" parTransId="{233F11DD-EF27-B545-A001-755822099315}" sibTransId="{9ECBE5D8-597F-B643-857D-3D9A69410155}"/>
    <dgm:cxn modelId="{0F558B81-7395-274C-A427-5FB719103C7F}" srcId="{56289AB2-4402-A444-BA5E-FA52B8A1A3C7}" destId="{90A649F4-599C-9549-B0B0-FD16E14BD54D}" srcOrd="6" destOrd="0" parTransId="{43819C69-5301-E14F-9E37-249476F7CD5C}" sibTransId="{108E6722-55B8-F543-84E4-351DD28BA18D}"/>
    <dgm:cxn modelId="{1E7AD3F4-E643-5C4B-BC6F-A68C43ABC808}" type="presOf" srcId="{7CCE99A1-E0ED-7E44-B0B9-B714EA787544}" destId="{169BF509-5E6A-9649-AD4C-975C575A6DCE}" srcOrd="0" destOrd="0" presId="urn:microsoft.com/office/officeart/2005/8/layout/radial6"/>
    <dgm:cxn modelId="{2A5B0C21-17EE-734F-804C-8D9DA8BA8F0A}" type="presOf" srcId="{219E2169-A5F0-DD49-A07D-C0848B3A789E}" destId="{7FBDA5D9-489F-6245-A3CF-3C716A8AB19C}" srcOrd="0" destOrd="0" presId="urn:microsoft.com/office/officeart/2005/8/layout/radial6"/>
    <dgm:cxn modelId="{90CD40CD-8622-854E-8AC8-17C82C92295E}" type="presOf" srcId="{C0AF6F3B-20D9-654F-9349-0F72BEECC3BE}" destId="{FFFAE6F5-54E1-E54F-97A1-88AC77BD3BAB}" srcOrd="0" destOrd="0" presId="urn:microsoft.com/office/officeart/2005/8/layout/radial6"/>
    <dgm:cxn modelId="{7F344176-2D59-1840-9AB0-DC2E33D0E328}" type="presOf" srcId="{33E32724-9E9C-9C4B-8DB5-87D2019DAD02}" destId="{9173A185-3DA7-C546-86AD-90B1E9F0D56E}" srcOrd="0" destOrd="0" presId="urn:microsoft.com/office/officeart/2005/8/layout/radial6"/>
    <dgm:cxn modelId="{F00781F9-8E92-A84C-96B5-CE56E55E1BE9}" srcId="{56289AB2-4402-A444-BA5E-FA52B8A1A3C7}" destId="{8CBACFA6-2EE3-3841-8E64-533C9765FF99}" srcOrd="3" destOrd="0" parTransId="{903614B2-1CF5-2944-BC45-2F2F4847BBF6}" sibTransId="{C0AF6F3B-20D9-654F-9349-0F72BEECC3BE}"/>
    <dgm:cxn modelId="{1A134BBD-BCB1-9846-B284-33765737C46D}" type="presParOf" srcId="{7FBDA5D9-489F-6245-A3CF-3C716A8AB19C}" destId="{BAAFF57C-A59E-B547-BC11-4310C33D56D7}" srcOrd="0" destOrd="0" presId="urn:microsoft.com/office/officeart/2005/8/layout/radial6"/>
    <dgm:cxn modelId="{7DECA86D-5178-F349-827A-0848E05E9851}" type="presParOf" srcId="{7FBDA5D9-489F-6245-A3CF-3C716A8AB19C}" destId="{3D60949B-AD26-1943-9B39-BA0CDAFF4925}" srcOrd="1" destOrd="0" presId="urn:microsoft.com/office/officeart/2005/8/layout/radial6"/>
    <dgm:cxn modelId="{FCD03878-ECBA-4E4C-A6F1-945E82AF8ED9}" type="presParOf" srcId="{7FBDA5D9-489F-6245-A3CF-3C716A8AB19C}" destId="{77EB2921-7EF3-464D-81B7-23745412F025}" srcOrd="2" destOrd="0" presId="urn:microsoft.com/office/officeart/2005/8/layout/radial6"/>
    <dgm:cxn modelId="{40233AFC-A046-804F-B070-923BC921B1DB}" type="presParOf" srcId="{7FBDA5D9-489F-6245-A3CF-3C716A8AB19C}" destId="{B8356AB4-F287-8945-94F0-89D4A7576FD4}" srcOrd="3" destOrd="0" presId="urn:microsoft.com/office/officeart/2005/8/layout/radial6"/>
    <dgm:cxn modelId="{97112E3D-5403-8A49-B8DB-75AEDB300A61}" type="presParOf" srcId="{7FBDA5D9-489F-6245-A3CF-3C716A8AB19C}" destId="{F82D7271-2225-C049-A894-C7730CAF82D0}" srcOrd="4" destOrd="0" presId="urn:microsoft.com/office/officeart/2005/8/layout/radial6"/>
    <dgm:cxn modelId="{D1E3CB51-61B9-AD4A-ACD5-1F3D26921C82}" type="presParOf" srcId="{7FBDA5D9-489F-6245-A3CF-3C716A8AB19C}" destId="{7417C22D-3427-F240-A216-B72B553C1D15}" srcOrd="5" destOrd="0" presId="urn:microsoft.com/office/officeart/2005/8/layout/radial6"/>
    <dgm:cxn modelId="{836D0AE8-FF87-244A-B763-490C0A375444}" type="presParOf" srcId="{7FBDA5D9-489F-6245-A3CF-3C716A8AB19C}" destId="{0F1DD587-58FE-8248-BE66-F774D55B42CC}" srcOrd="6" destOrd="0" presId="urn:microsoft.com/office/officeart/2005/8/layout/radial6"/>
    <dgm:cxn modelId="{223E8E7D-0F74-584C-9BFE-EACCBA13B0A9}" type="presParOf" srcId="{7FBDA5D9-489F-6245-A3CF-3C716A8AB19C}" destId="{9173A185-3DA7-C546-86AD-90B1E9F0D56E}" srcOrd="7" destOrd="0" presId="urn:microsoft.com/office/officeart/2005/8/layout/radial6"/>
    <dgm:cxn modelId="{51DF2BF9-5E54-8343-8A28-C363BD4E87B9}" type="presParOf" srcId="{7FBDA5D9-489F-6245-A3CF-3C716A8AB19C}" destId="{3F602696-B002-D54B-9174-E61946E1712F}" srcOrd="8" destOrd="0" presId="urn:microsoft.com/office/officeart/2005/8/layout/radial6"/>
    <dgm:cxn modelId="{6A2E68A7-85DA-AE41-B878-D3E81C41A7C5}" type="presParOf" srcId="{7FBDA5D9-489F-6245-A3CF-3C716A8AB19C}" destId="{BBA05423-4D63-E040-85B6-05159B54AD46}" srcOrd="9" destOrd="0" presId="urn:microsoft.com/office/officeart/2005/8/layout/radial6"/>
    <dgm:cxn modelId="{271804DF-23AD-9C47-B82D-922AF91CDF4C}" type="presParOf" srcId="{7FBDA5D9-489F-6245-A3CF-3C716A8AB19C}" destId="{CC44EBB8-2168-F444-911F-AF7E64578C08}" srcOrd="10" destOrd="0" presId="urn:microsoft.com/office/officeart/2005/8/layout/radial6"/>
    <dgm:cxn modelId="{47DC5132-31E7-0B42-9D26-BBE601F6F69C}" type="presParOf" srcId="{7FBDA5D9-489F-6245-A3CF-3C716A8AB19C}" destId="{29CA4FE8-AC63-984F-A3AD-12D38834AF27}" srcOrd="11" destOrd="0" presId="urn:microsoft.com/office/officeart/2005/8/layout/radial6"/>
    <dgm:cxn modelId="{E2CF03DC-7344-7E4B-9F56-4CC698AE1455}" type="presParOf" srcId="{7FBDA5D9-489F-6245-A3CF-3C716A8AB19C}" destId="{FFFAE6F5-54E1-E54F-97A1-88AC77BD3BAB}" srcOrd="12" destOrd="0" presId="urn:microsoft.com/office/officeart/2005/8/layout/radial6"/>
    <dgm:cxn modelId="{9694FAAE-AB84-CC4D-9B73-3287E0FE5D19}" type="presParOf" srcId="{7FBDA5D9-489F-6245-A3CF-3C716A8AB19C}" destId="{4ACA329B-B53A-7E48-8BC2-B3903675C4AD}" srcOrd="13" destOrd="0" presId="urn:microsoft.com/office/officeart/2005/8/layout/radial6"/>
    <dgm:cxn modelId="{A7F811E7-5DCE-B348-BDF0-39260A079F96}" type="presParOf" srcId="{7FBDA5D9-489F-6245-A3CF-3C716A8AB19C}" destId="{9AF36718-A963-634D-96F8-122E6E4E15D2}" srcOrd="14" destOrd="0" presId="urn:microsoft.com/office/officeart/2005/8/layout/radial6"/>
    <dgm:cxn modelId="{6452AAB5-C256-B24E-BEDE-FF037CA72850}" type="presParOf" srcId="{7FBDA5D9-489F-6245-A3CF-3C716A8AB19C}" destId="{B90C4183-B0F3-7B41-976F-C20B684DBE7A}" srcOrd="15" destOrd="0" presId="urn:microsoft.com/office/officeart/2005/8/layout/radial6"/>
    <dgm:cxn modelId="{DE40EEBC-4952-5B4D-AC05-2B637B16FFB5}" type="presParOf" srcId="{7FBDA5D9-489F-6245-A3CF-3C716A8AB19C}" destId="{7855C843-865F-5644-915A-9496B86A5CF0}" srcOrd="16" destOrd="0" presId="urn:microsoft.com/office/officeart/2005/8/layout/radial6"/>
    <dgm:cxn modelId="{DE86108D-802D-7A49-B413-FCC3AC513B22}" type="presParOf" srcId="{7FBDA5D9-489F-6245-A3CF-3C716A8AB19C}" destId="{0D0445D4-C485-D841-A9A9-C05DF5390EBC}" srcOrd="17" destOrd="0" presId="urn:microsoft.com/office/officeart/2005/8/layout/radial6"/>
    <dgm:cxn modelId="{C5B65F4F-49A2-B74A-B321-D38E2608716D}" type="presParOf" srcId="{7FBDA5D9-489F-6245-A3CF-3C716A8AB19C}" destId="{169BF509-5E6A-9649-AD4C-975C575A6DCE}" srcOrd="18" destOrd="0" presId="urn:microsoft.com/office/officeart/2005/8/layout/radial6"/>
    <dgm:cxn modelId="{F3984EC8-70DB-134D-8EB1-1C4952C0583B}" type="presParOf" srcId="{7FBDA5D9-489F-6245-A3CF-3C716A8AB19C}" destId="{00A5AC05-9DEC-6048-80EF-550248955625}" srcOrd="19" destOrd="0" presId="urn:microsoft.com/office/officeart/2005/8/layout/radial6"/>
    <dgm:cxn modelId="{D6725C57-D73A-6E43-9545-D664CC41CA27}" type="presParOf" srcId="{7FBDA5D9-489F-6245-A3CF-3C716A8AB19C}" destId="{7DE910F7-98AD-2C43-A8DA-0BEAA2087FF6}" srcOrd="20" destOrd="0" presId="urn:microsoft.com/office/officeart/2005/8/layout/radial6"/>
    <dgm:cxn modelId="{F335F24C-78AD-6742-94BB-9C8FD8D41B32}" type="presParOf" srcId="{7FBDA5D9-489F-6245-A3CF-3C716A8AB19C}" destId="{1AB61B14-E3E1-B841-B649-D272DECE06BF}"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89B27-7103-2948-BCA2-FF80438B2908}"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nl-NL"/>
        </a:p>
      </dgm:t>
    </dgm:pt>
    <dgm:pt modelId="{2F1AAEFD-3728-394A-BD51-46198A9CA89C}">
      <dgm:prSet phldrT="[Tekst]" custT="1"/>
      <dgm:spPr/>
      <dgm:t>
        <a:bodyPr/>
        <a:lstStyle/>
        <a:p>
          <a:r>
            <a:rPr lang="nl-NL" sz="2400" dirty="0">
              <a:solidFill>
                <a:srgbClr val="404040"/>
              </a:solidFill>
              <a:latin typeface="+mj-lt"/>
            </a:rPr>
            <a:t>Online </a:t>
          </a:r>
          <a:r>
            <a:rPr lang="nl-NL" sz="2400" dirty="0" err="1">
              <a:solidFill>
                <a:srgbClr val="404040"/>
              </a:solidFill>
              <a:latin typeface="+mj-lt"/>
            </a:rPr>
            <a:t>activity</a:t>
          </a:r>
          <a:endParaRPr lang="nl-NL" sz="2400" dirty="0">
            <a:solidFill>
              <a:srgbClr val="404040"/>
            </a:solidFill>
            <a:latin typeface="+mj-lt"/>
          </a:endParaRPr>
        </a:p>
      </dgm:t>
    </dgm:pt>
    <dgm:pt modelId="{9D1ECB2C-C449-4943-863D-3A0D125D80D0}" type="parTrans" cxnId="{5151A975-692D-464B-BA7E-5F986AE76998}">
      <dgm:prSet/>
      <dgm:spPr/>
      <dgm:t>
        <a:bodyPr/>
        <a:lstStyle/>
        <a:p>
          <a:endParaRPr lang="nl-NL"/>
        </a:p>
      </dgm:t>
    </dgm:pt>
    <dgm:pt modelId="{6EE3964D-C9C0-A240-9C1A-3AD102E285C6}" type="sibTrans" cxnId="{5151A975-692D-464B-BA7E-5F986AE76998}">
      <dgm:prSet/>
      <dgm:spPr/>
      <dgm:t>
        <a:bodyPr/>
        <a:lstStyle/>
        <a:p>
          <a:endParaRPr lang="nl-NL"/>
        </a:p>
      </dgm:t>
    </dgm:pt>
    <dgm:pt modelId="{904D4B59-FAFF-8448-B9FD-136EA483C693}">
      <dgm:prSet phldrT="[Tekst]" custT="1"/>
      <dgm:spPr/>
      <dgm:t>
        <a:bodyPr/>
        <a:lstStyle/>
        <a:p>
          <a:endParaRPr lang="nl-NL" sz="1000" i="1" dirty="0">
            <a:latin typeface="+mj-lt"/>
          </a:endParaRPr>
        </a:p>
      </dgm:t>
    </dgm:pt>
    <dgm:pt modelId="{2CE06D7F-9D2F-514F-B1F1-CAD11998BBAC}" type="parTrans" cxnId="{B19487BF-C928-9549-BEE4-1368440B4B4C}">
      <dgm:prSet/>
      <dgm:spPr/>
      <dgm:t>
        <a:bodyPr/>
        <a:lstStyle/>
        <a:p>
          <a:endParaRPr lang="nl-NL"/>
        </a:p>
      </dgm:t>
    </dgm:pt>
    <dgm:pt modelId="{5B419DB9-BBBD-7441-AA6B-1A6AFC44F3C3}" type="sibTrans" cxnId="{B19487BF-C928-9549-BEE4-1368440B4B4C}">
      <dgm:prSet/>
      <dgm:spPr/>
      <dgm:t>
        <a:bodyPr/>
        <a:lstStyle/>
        <a:p>
          <a:endParaRPr lang="nl-NL"/>
        </a:p>
      </dgm:t>
    </dgm:pt>
    <dgm:pt modelId="{D3300951-BD44-2E41-87DE-CD7BB67ED21A}">
      <dgm:prSet phldrT="[Tekst]" custT="1"/>
      <dgm:spPr/>
      <dgm:t>
        <a:bodyPr/>
        <a:lstStyle/>
        <a:p>
          <a:r>
            <a:rPr lang="nl-NL" sz="2400" dirty="0">
              <a:latin typeface="+mj-lt"/>
            </a:rPr>
            <a:t>Startups</a:t>
          </a:r>
        </a:p>
        <a:p>
          <a:r>
            <a:rPr lang="nl-NL" sz="2400" dirty="0" err="1">
              <a:latin typeface="+mj-lt"/>
            </a:rPr>
            <a:t>discovered</a:t>
          </a:r>
          <a:endParaRPr lang="nl-NL" sz="2400" dirty="0">
            <a:latin typeface="+mj-lt"/>
          </a:endParaRPr>
        </a:p>
      </dgm:t>
    </dgm:pt>
    <dgm:pt modelId="{5F78B160-6B5E-704A-B521-019362A998AF}" type="parTrans" cxnId="{4ACDE6FF-2CBA-FC45-B6ED-347B84B5BD6E}">
      <dgm:prSet/>
      <dgm:spPr/>
      <dgm:t>
        <a:bodyPr/>
        <a:lstStyle/>
        <a:p>
          <a:endParaRPr lang="nl-NL"/>
        </a:p>
      </dgm:t>
    </dgm:pt>
    <dgm:pt modelId="{4EA582DE-81B9-5644-9094-F2110F1E284A}" type="sibTrans" cxnId="{4ACDE6FF-2CBA-FC45-B6ED-347B84B5BD6E}">
      <dgm:prSet/>
      <dgm:spPr/>
      <dgm:t>
        <a:bodyPr/>
        <a:lstStyle/>
        <a:p>
          <a:endParaRPr lang="nl-NL"/>
        </a:p>
      </dgm:t>
    </dgm:pt>
    <dgm:pt modelId="{BDDE6163-2B2E-1147-B4AB-92C195266180}">
      <dgm:prSet phldrT="[Tekst]" custT="1"/>
      <dgm:spPr/>
      <dgm:t>
        <a:bodyPr/>
        <a:lstStyle/>
        <a:p>
          <a:endParaRPr lang="nl-NL" sz="1000" i="1" dirty="0">
            <a:latin typeface="+mj-lt"/>
          </a:endParaRPr>
        </a:p>
      </dgm:t>
    </dgm:pt>
    <dgm:pt modelId="{799D157E-425A-C748-B2B0-AA0E702340E1}" type="parTrans" cxnId="{3844395E-DBD7-584E-ABEB-19584422A7BE}">
      <dgm:prSet/>
      <dgm:spPr/>
      <dgm:t>
        <a:bodyPr/>
        <a:lstStyle/>
        <a:p>
          <a:endParaRPr lang="nl-NL"/>
        </a:p>
      </dgm:t>
    </dgm:pt>
    <dgm:pt modelId="{20D32528-B3E4-8344-91EB-1D7F6438C4FA}" type="sibTrans" cxnId="{3844395E-DBD7-584E-ABEB-19584422A7BE}">
      <dgm:prSet/>
      <dgm:spPr/>
      <dgm:t>
        <a:bodyPr/>
        <a:lstStyle/>
        <a:p>
          <a:endParaRPr lang="nl-NL"/>
        </a:p>
      </dgm:t>
    </dgm:pt>
    <dgm:pt modelId="{8A903113-E4D5-834D-BA69-A5DB903F1B52}" type="pres">
      <dgm:prSet presAssocID="{ABB89B27-7103-2948-BCA2-FF80438B2908}" presName="Name0" presStyleCnt="0">
        <dgm:presLayoutVars>
          <dgm:dir/>
          <dgm:animOne val="branch"/>
          <dgm:animLvl val="lvl"/>
        </dgm:presLayoutVars>
      </dgm:prSet>
      <dgm:spPr/>
      <dgm:t>
        <a:bodyPr/>
        <a:lstStyle/>
        <a:p>
          <a:endParaRPr lang="nl-NL"/>
        </a:p>
      </dgm:t>
    </dgm:pt>
    <dgm:pt modelId="{192169FC-6D94-C340-ABF2-0943D6991616}" type="pres">
      <dgm:prSet presAssocID="{2F1AAEFD-3728-394A-BD51-46198A9CA89C}" presName="chaos" presStyleCnt="0"/>
      <dgm:spPr/>
    </dgm:pt>
    <dgm:pt modelId="{530DAD0A-4C2A-D347-B88B-0BE808E0ADBA}" type="pres">
      <dgm:prSet presAssocID="{2F1AAEFD-3728-394A-BD51-46198A9CA89C}" presName="parTx1" presStyleLbl="revTx" presStyleIdx="0" presStyleCnt="3"/>
      <dgm:spPr/>
      <dgm:t>
        <a:bodyPr/>
        <a:lstStyle/>
        <a:p>
          <a:endParaRPr lang="nl-NL"/>
        </a:p>
      </dgm:t>
    </dgm:pt>
    <dgm:pt modelId="{46300F4E-37F9-024C-B9D9-76122312D48A}" type="pres">
      <dgm:prSet presAssocID="{2F1AAEFD-3728-394A-BD51-46198A9CA89C}" presName="desTx1" presStyleLbl="revTx" presStyleIdx="1" presStyleCnt="3" custScaleX="125918">
        <dgm:presLayoutVars>
          <dgm:bulletEnabled val="1"/>
        </dgm:presLayoutVars>
      </dgm:prSet>
      <dgm:spPr/>
      <dgm:t>
        <a:bodyPr/>
        <a:lstStyle/>
        <a:p>
          <a:endParaRPr lang="nl-NL"/>
        </a:p>
      </dgm:t>
    </dgm:pt>
    <dgm:pt modelId="{EE4811E1-5C62-D74E-A59A-0BE3BFAEC64A}" type="pres">
      <dgm:prSet presAssocID="{2F1AAEFD-3728-394A-BD51-46198A9CA89C}" presName="c1" presStyleLbl="node1" presStyleIdx="0" presStyleCnt="19"/>
      <dgm:spPr/>
    </dgm:pt>
    <dgm:pt modelId="{8287CB69-8393-034D-A913-8F4EBAD0DABF}" type="pres">
      <dgm:prSet presAssocID="{2F1AAEFD-3728-394A-BD51-46198A9CA89C}" presName="c2" presStyleLbl="node1" presStyleIdx="1" presStyleCnt="19"/>
      <dgm:spPr/>
    </dgm:pt>
    <dgm:pt modelId="{18B4EA73-FAF9-624C-86D2-57C16396A5AF}" type="pres">
      <dgm:prSet presAssocID="{2F1AAEFD-3728-394A-BD51-46198A9CA89C}" presName="c3" presStyleLbl="node1" presStyleIdx="2" presStyleCnt="19"/>
      <dgm:spPr/>
    </dgm:pt>
    <dgm:pt modelId="{C651829A-79EC-FB46-AF06-18D08BBF30C7}" type="pres">
      <dgm:prSet presAssocID="{2F1AAEFD-3728-394A-BD51-46198A9CA89C}" presName="c4" presStyleLbl="node1" presStyleIdx="3" presStyleCnt="19"/>
      <dgm:spPr/>
    </dgm:pt>
    <dgm:pt modelId="{2EF070CF-24E8-5542-A8F0-253D57FB63BE}" type="pres">
      <dgm:prSet presAssocID="{2F1AAEFD-3728-394A-BD51-46198A9CA89C}" presName="c5" presStyleLbl="node1" presStyleIdx="4" presStyleCnt="19"/>
      <dgm:spPr/>
    </dgm:pt>
    <dgm:pt modelId="{FA90F46C-A79A-284D-8F12-0985D98347D5}" type="pres">
      <dgm:prSet presAssocID="{2F1AAEFD-3728-394A-BD51-46198A9CA89C}" presName="c6" presStyleLbl="node1" presStyleIdx="5" presStyleCnt="19"/>
      <dgm:spPr/>
    </dgm:pt>
    <dgm:pt modelId="{78BBE61D-6B40-1045-8E47-888A4F184D87}" type="pres">
      <dgm:prSet presAssocID="{2F1AAEFD-3728-394A-BD51-46198A9CA89C}" presName="c7" presStyleLbl="node1" presStyleIdx="6" presStyleCnt="19"/>
      <dgm:spPr/>
    </dgm:pt>
    <dgm:pt modelId="{8050F01E-238A-AB48-A3E4-48DD14669C16}" type="pres">
      <dgm:prSet presAssocID="{2F1AAEFD-3728-394A-BD51-46198A9CA89C}" presName="c8" presStyleLbl="node1" presStyleIdx="7" presStyleCnt="19"/>
      <dgm:spPr/>
    </dgm:pt>
    <dgm:pt modelId="{61C8A651-29C8-F349-A8A2-3CF1E8BF78AE}" type="pres">
      <dgm:prSet presAssocID="{2F1AAEFD-3728-394A-BD51-46198A9CA89C}" presName="c9" presStyleLbl="node1" presStyleIdx="8" presStyleCnt="19"/>
      <dgm:spPr/>
    </dgm:pt>
    <dgm:pt modelId="{3652C682-E003-0E49-ACEE-F2943B544E1D}" type="pres">
      <dgm:prSet presAssocID="{2F1AAEFD-3728-394A-BD51-46198A9CA89C}" presName="c10" presStyleLbl="node1" presStyleIdx="9" presStyleCnt="19"/>
      <dgm:spPr/>
    </dgm:pt>
    <dgm:pt modelId="{AA8C0EF1-B24B-E044-8C03-A880982327D9}" type="pres">
      <dgm:prSet presAssocID="{2F1AAEFD-3728-394A-BD51-46198A9CA89C}" presName="c11" presStyleLbl="node1" presStyleIdx="10" presStyleCnt="19"/>
      <dgm:spPr/>
    </dgm:pt>
    <dgm:pt modelId="{0F2F180C-1342-2745-ADA0-2A97DCFD525F}" type="pres">
      <dgm:prSet presAssocID="{2F1AAEFD-3728-394A-BD51-46198A9CA89C}" presName="c12" presStyleLbl="node1" presStyleIdx="11" presStyleCnt="19"/>
      <dgm:spPr/>
    </dgm:pt>
    <dgm:pt modelId="{B197DD6B-D47C-0842-8E8C-FD581FE195F1}" type="pres">
      <dgm:prSet presAssocID="{2F1AAEFD-3728-394A-BD51-46198A9CA89C}" presName="c13" presStyleLbl="node1" presStyleIdx="12" presStyleCnt="19"/>
      <dgm:spPr/>
    </dgm:pt>
    <dgm:pt modelId="{07E044F7-4C23-D84F-A39E-5665E8336D44}" type="pres">
      <dgm:prSet presAssocID="{2F1AAEFD-3728-394A-BD51-46198A9CA89C}" presName="c14" presStyleLbl="node1" presStyleIdx="13" presStyleCnt="19"/>
      <dgm:spPr/>
    </dgm:pt>
    <dgm:pt modelId="{C6CA6793-F34B-4749-AA94-1B14F7253586}" type="pres">
      <dgm:prSet presAssocID="{2F1AAEFD-3728-394A-BD51-46198A9CA89C}" presName="c15" presStyleLbl="node1" presStyleIdx="14" presStyleCnt="19"/>
      <dgm:spPr/>
    </dgm:pt>
    <dgm:pt modelId="{87178425-9457-DD42-B294-DF9664CEB867}" type="pres">
      <dgm:prSet presAssocID="{2F1AAEFD-3728-394A-BD51-46198A9CA89C}" presName="c16" presStyleLbl="node1" presStyleIdx="15" presStyleCnt="19"/>
      <dgm:spPr/>
    </dgm:pt>
    <dgm:pt modelId="{E4A0F0BC-329B-DF4C-9C83-871EB9A5B218}" type="pres">
      <dgm:prSet presAssocID="{2F1AAEFD-3728-394A-BD51-46198A9CA89C}" presName="c17" presStyleLbl="node1" presStyleIdx="16" presStyleCnt="19"/>
      <dgm:spPr/>
    </dgm:pt>
    <dgm:pt modelId="{95471EBA-7A95-B448-8E77-81E3663C8331}" type="pres">
      <dgm:prSet presAssocID="{2F1AAEFD-3728-394A-BD51-46198A9CA89C}" presName="c18" presStyleLbl="node1" presStyleIdx="17" presStyleCnt="19"/>
      <dgm:spPr/>
    </dgm:pt>
    <dgm:pt modelId="{B9DCF434-F453-9546-ADB9-12D4A6ABD7FE}" type="pres">
      <dgm:prSet presAssocID="{6EE3964D-C9C0-A240-9C1A-3AD102E285C6}" presName="chevronComposite1" presStyleCnt="0"/>
      <dgm:spPr/>
    </dgm:pt>
    <dgm:pt modelId="{775068AB-7E85-BA48-8728-87F128D677D3}" type="pres">
      <dgm:prSet presAssocID="{6EE3964D-C9C0-A240-9C1A-3AD102E285C6}" presName="chevron1" presStyleLbl="sibTrans2D1" presStyleIdx="0" presStyleCnt="2"/>
      <dgm:spPr/>
    </dgm:pt>
    <dgm:pt modelId="{A1EB4B60-E1BA-6146-9C80-7408A4B0A9DE}" type="pres">
      <dgm:prSet presAssocID="{6EE3964D-C9C0-A240-9C1A-3AD102E285C6}" presName="spChevron1" presStyleCnt="0"/>
      <dgm:spPr/>
    </dgm:pt>
    <dgm:pt modelId="{594EDBE5-93BC-764D-91F4-4308FC460AFD}" type="pres">
      <dgm:prSet presAssocID="{6EE3964D-C9C0-A240-9C1A-3AD102E285C6}" presName="overlap" presStyleCnt="0"/>
      <dgm:spPr/>
    </dgm:pt>
    <dgm:pt modelId="{978AF140-A837-6641-9199-70A4650C9D83}" type="pres">
      <dgm:prSet presAssocID="{6EE3964D-C9C0-A240-9C1A-3AD102E285C6}" presName="chevronComposite2" presStyleCnt="0"/>
      <dgm:spPr/>
    </dgm:pt>
    <dgm:pt modelId="{D1BD568C-F67B-DD42-A841-F8ECC9B4B729}" type="pres">
      <dgm:prSet presAssocID="{6EE3964D-C9C0-A240-9C1A-3AD102E285C6}" presName="chevron2" presStyleLbl="sibTrans2D1" presStyleIdx="1" presStyleCnt="2"/>
      <dgm:spPr/>
    </dgm:pt>
    <dgm:pt modelId="{0D857D9F-80FE-4B4E-9BBC-59F966000EC3}" type="pres">
      <dgm:prSet presAssocID="{6EE3964D-C9C0-A240-9C1A-3AD102E285C6}" presName="spChevron2" presStyleCnt="0"/>
      <dgm:spPr/>
    </dgm:pt>
    <dgm:pt modelId="{DDB8FC39-BD1C-E048-AF2F-003085FEF89E}" type="pres">
      <dgm:prSet presAssocID="{D3300951-BD44-2E41-87DE-CD7BB67ED21A}" presName="last" presStyleCnt="0"/>
      <dgm:spPr/>
    </dgm:pt>
    <dgm:pt modelId="{30844A9C-B660-2049-8071-6DBAE4E2914F}" type="pres">
      <dgm:prSet presAssocID="{D3300951-BD44-2E41-87DE-CD7BB67ED21A}" presName="circleTx" presStyleLbl="node1" presStyleIdx="18" presStyleCnt="19"/>
      <dgm:spPr/>
      <dgm:t>
        <a:bodyPr/>
        <a:lstStyle/>
        <a:p>
          <a:endParaRPr lang="nl-NL"/>
        </a:p>
      </dgm:t>
    </dgm:pt>
    <dgm:pt modelId="{55137041-41B5-824E-BD54-993C0FEC1C36}" type="pres">
      <dgm:prSet presAssocID="{D3300951-BD44-2E41-87DE-CD7BB67ED21A}" presName="desTxN" presStyleLbl="revTx" presStyleIdx="2" presStyleCnt="3" custScaleX="128303">
        <dgm:presLayoutVars>
          <dgm:bulletEnabled val="1"/>
        </dgm:presLayoutVars>
      </dgm:prSet>
      <dgm:spPr/>
      <dgm:t>
        <a:bodyPr/>
        <a:lstStyle/>
        <a:p>
          <a:endParaRPr lang="nl-NL"/>
        </a:p>
      </dgm:t>
    </dgm:pt>
    <dgm:pt modelId="{B6C4385D-71B1-074C-9099-2F80AAF9CFE1}" type="pres">
      <dgm:prSet presAssocID="{D3300951-BD44-2E41-87DE-CD7BB67ED21A}" presName="spN" presStyleCnt="0"/>
      <dgm:spPr/>
    </dgm:pt>
  </dgm:ptLst>
  <dgm:cxnLst>
    <dgm:cxn modelId="{4ACDE6FF-2CBA-FC45-B6ED-347B84B5BD6E}" srcId="{ABB89B27-7103-2948-BCA2-FF80438B2908}" destId="{D3300951-BD44-2E41-87DE-CD7BB67ED21A}" srcOrd="1" destOrd="0" parTransId="{5F78B160-6B5E-704A-B521-019362A998AF}" sibTransId="{4EA582DE-81B9-5644-9094-F2110F1E284A}"/>
    <dgm:cxn modelId="{23B21019-E498-614D-91C7-DD8C9CFA2411}" type="presOf" srcId="{D3300951-BD44-2E41-87DE-CD7BB67ED21A}" destId="{30844A9C-B660-2049-8071-6DBAE4E2914F}" srcOrd="0" destOrd="0" presId="urn:microsoft.com/office/officeart/2009/3/layout/RandomtoResultProcess"/>
    <dgm:cxn modelId="{B19487BF-C928-9549-BEE4-1368440B4B4C}" srcId="{2F1AAEFD-3728-394A-BD51-46198A9CA89C}" destId="{904D4B59-FAFF-8448-B9FD-136EA483C693}" srcOrd="0" destOrd="0" parTransId="{2CE06D7F-9D2F-514F-B1F1-CAD11998BBAC}" sibTransId="{5B419DB9-BBBD-7441-AA6B-1A6AFC44F3C3}"/>
    <dgm:cxn modelId="{861A7A85-4AB5-1C41-A3EC-8D530FE30F70}" type="presOf" srcId="{BDDE6163-2B2E-1147-B4AB-92C195266180}" destId="{55137041-41B5-824E-BD54-993C0FEC1C36}" srcOrd="0" destOrd="0" presId="urn:microsoft.com/office/officeart/2009/3/layout/RandomtoResultProcess"/>
    <dgm:cxn modelId="{E2706397-D64F-3F4C-8A7E-A159E40D945E}" type="presOf" srcId="{904D4B59-FAFF-8448-B9FD-136EA483C693}" destId="{46300F4E-37F9-024C-B9D9-76122312D48A}" srcOrd="0" destOrd="0" presId="urn:microsoft.com/office/officeart/2009/3/layout/RandomtoResultProcess"/>
    <dgm:cxn modelId="{3844395E-DBD7-584E-ABEB-19584422A7BE}" srcId="{D3300951-BD44-2E41-87DE-CD7BB67ED21A}" destId="{BDDE6163-2B2E-1147-B4AB-92C195266180}" srcOrd="0" destOrd="0" parTransId="{799D157E-425A-C748-B2B0-AA0E702340E1}" sibTransId="{20D32528-B3E4-8344-91EB-1D7F6438C4FA}"/>
    <dgm:cxn modelId="{AF840AD2-C59F-334D-A49A-5AA87552AF0A}" type="presOf" srcId="{2F1AAEFD-3728-394A-BD51-46198A9CA89C}" destId="{530DAD0A-4C2A-D347-B88B-0BE808E0ADBA}" srcOrd="0" destOrd="0" presId="urn:microsoft.com/office/officeart/2009/3/layout/RandomtoResultProcess"/>
    <dgm:cxn modelId="{5151A975-692D-464B-BA7E-5F986AE76998}" srcId="{ABB89B27-7103-2948-BCA2-FF80438B2908}" destId="{2F1AAEFD-3728-394A-BD51-46198A9CA89C}" srcOrd="0" destOrd="0" parTransId="{9D1ECB2C-C449-4943-863D-3A0D125D80D0}" sibTransId="{6EE3964D-C9C0-A240-9C1A-3AD102E285C6}"/>
    <dgm:cxn modelId="{546E86A7-99D2-C34A-92EC-8FBDA1E15C6C}" type="presOf" srcId="{ABB89B27-7103-2948-BCA2-FF80438B2908}" destId="{8A903113-E4D5-834D-BA69-A5DB903F1B52}" srcOrd="0" destOrd="0" presId="urn:microsoft.com/office/officeart/2009/3/layout/RandomtoResultProcess"/>
    <dgm:cxn modelId="{D74A9BC5-5515-224E-9EC6-FBD9268CE779}" type="presParOf" srcId="{8A903113-E4D5-834D-BA69-A5DB903F1B52}" destId="{192169FC-6D94-C340-ABF2-0943D6991616}" srcOrd="0" destOrd="0" presId="urn:microsoft.com/office/officeart/2009/3/layout/RandomtoResultProcess"/>
    <dgm:cxn modelId="{C443CD28-0CCD-874E-A2F6-EB1CB543BD48}" type="presParOf" srcId="{192169FC-6D94-C340-ABF2-0943D6991616}" destId="{530DAD0A-4C2A-D347-B88B-0BE808E0ADBA}" srcOrd="0" destOrd="0" presId="urn:microsoft.com/office/officeart/2009/3/layout/RandomtoResultProcess"/>
    <dgm:cxn modelId="{DB91DD4A-6F0C-F740-9D5F-35D394365C87}" type="presParOf" srcId="{192169FC-6D94-C340-ABF2-0943D6991616}" destId="{46300F4E-37F9-024C-B9D9-76122312D48A}" srcOrd="1" destOrd="0" presId="urn:microsoft.com/office/officeart/2009/3/layout/RandomtoResultProcess"/>
    <dgm:cxn modelId="{CD3B3B77-EC33-4545-AE53-9C47C913DF6A}" type="presParOf" srcId="{192169FC-6D94-C340-ABF2-0943D6991616}" destId="{EE4811E1-5C62-D74E-A59A-0BE3BFAEC64A}" srcOrd="2" destOrd="0" presId="urn:microsoft.com/office/officeart/2009/3/layout/RandomtoResultProcess"/>
    <dgm:cxn modelId="{EBA4A6CB-DB7E-084D-AF17-A8CAD89A6700}" type="presParOf" srcId="{192169FC-6D94-C340-ABF2-0943D6991616}" destId="{8287CB69-8393-034D-A913-8F4EBAD0DABF}" srcOrd="3" destOrd="0" presId="urn:microsoft.com/office/officeart/2009/3/layout/RandomtoResultProcess"/>
    <dgm:cxn modelId="{1DF84787-4428-0F41-9961-B602E549E7C4}" type="presParOf" srcId="{192169FC-6D94-C340-ABF2-0943D6991616}" destId="{18B4EA73-FAF9-624C-86D2-57C16396A5AF}" srcOrd="4" destOrd="0" presId="urn:microsoft.com/office/officeart/2009/3/layout/RandomtoResultProcess"/>
    <dgm:cxn modelId="{01F00B27-C7E4-CE40-BD3C-1AF1DC157F52}" type="presParOf" srcId="{192169FC-6D94-C340-ABF2-0943D6991616}" destId="{C651829A-79EC-FB46-AF06-18D08BBF30C7}" srcOrd="5" destOrd="0" presId="urn:microsoft.com/office/officeart/2009/3/layout/RandomtoResultProcess"/>
    <dgm:cxn modelId="{DFD8232E-FB56-E848-BDA0-7FE95E9DA0C3}" type="presParOf" srcId="{192169FC-6D94-C340-ABF2-0943D6991616}" destId="{2EF070CF-24E8-5542-A8F0-253D57FB63BE}" srcOrd="6" destOrd="0" presId="urn:microsoft.com/office/officeart/2009/3/layout/RandomtoResultProcess"/>
    <dgm:cxn modelId="{4A5D105B-37DA-ED4C-A2A3-2EE3627F13CE}" type="presParOf" srcId="{192169FC-6D94-C340-ABF2-0943D6991616}" destId="{FA90F46C-A79A-284D-8F12-0985D98347D5}" srcOrd="7" destOrd="0" presId="urn:microsoft.com/office/officeart/2009/3/layout/RandomtoResultProcess"/>
    <dgm:cxn modelId="{3776AD7A-6E74-A845-A612-9E0EC4164361}" type="presParOf" srcId="{192169FC-6D94-C340-ABF2-0943D6991616}" destId="{78BBE61D-6B40-1045-8E47-888A4F184D87}" srcOrd="8" destOrd="0" presId="urn:microsoft.com/office/officeart/2009/3/layout/RandomtoResultProcess"/>
    <dgm:cxn modelId="{2D03D94D-BAFB-404F-AB98-9842DED5812C}" type="presParOf" srcId="{192169FC-6D94-C340-ABF2-0943D6991616}" destId="{8050F01E-238A-AB48-A3E4-48DD14669C16}" srcOrd="9" destOrd="0" presId="urn:microsoft.com/office/officeart/2009/3/layout/RandomtoResultProcess"/>
    <dgm:cxn modelId="{09B5945C-F181-CB46-B954-9D2C2398B4E0}" type="presParOf" srcId="{192169FC-6D94-C340-ABF2-0943D6991616}" destId="{61C8A651-29C8-F349-A8A2-3CF1E8BF78AE}" srcOrd="10" destOrd="0" presId="urn:microsoft.com/office/officeart/2009/3/layout/RandomtoResultProcess"/>
    <dgm:cxn modelId="{C9B8A925-A76E-8945-9BC9-75DC60F7F1CB}" type="presParOf" srcId="{192169FC-6D94-C340-ABF2-0943D6991616}" destId="{3652C682-E003-0E49-ACEE-F2943B544E1D}" srcOrd="11" destOrd="0" presId="urn:microsoft.com/office/officeart/2009/3/layout/RandomtoResultProcess"/>
    <dgm:cxn modelId="{06DC4EAE-1035-8542-8E6D-617BF5AE76C9}" type="presParOf" srcId="{192169FC-6D94-C340-ABF2-0943D6991616}" destId="{AA8C0EF1-B24B-E044-8C03-A880982327D9}" srcOrd="12" destOrd="0" presId="urn:microsoft.com/office/officeart/2009/3/layout/RandomtoResultProcess"/>
    <dgm:cxn modelId="{33BF497F-BAE7-CB4E-AA03-FACBDDEB960C}" type="presParOf" srcId="{192169FC-6D94-C340-ABF2-0943D6991616}" destId="{0F2F180C-1342-2745-ADA0-2A97DCFD525F}" srcOrd="13" destOrd="0" presId="urn:microsoft.com/office/officeart/2009/3/layout/RandomtoResultProcess"/>
    <dgm:cxn modelId="{FC85F834-A8ED-0C4F-B937-6DF81B65839A}" type="presParOf" srcId="{192169FC-6D94-C340-ABF2-0943D6991616}" destId="{B197DD6B-D47C-0842-8E8C-FD581FE195F1}" srcOrd="14" destOrd="0" presId="urn:microsoft.com/office/officeart/2009/3/layout/RandomtoResultProcess"/>
    <dgm:cxn modelId="{8CC5DEE4-1F4D-294C-B595-FAD9FB3028D1}" type="presParOf" srcId="{192169FC-6D94-C340-ABF2-0943D6991616}" destId="{07E044F7-4C23-D84F-A39E-5665E8336D44}" srcOrd="15" destOrd="0" presId="urn:microsoft.com/office/officeart/2009/3/layout/RandomtoResultProcess"/>
    <dgm:cxn modelId="{21A1C1D3-DB6F-9044-B63F-02DBE679CE3F}" type="presParOf" srcId="{192169FC-6D94-C340-ABF2-0943D6991616}" destId="{C6CA6793-F34B-4749-AA94-1B14F7253586}" srcOrd="16" destOrd="0" presId="urn:microsoft.com/office/officeart/2009/3/layout/RandomtoResultProcess"/>
    <dgm:cxn modelId="{B5D32309-7237-9C48-ABAD-8F2D1C1A46C6}" type="presParOf" srcId="{192169FC-6D94-C340-ABF2-0943D6991616}" destId="{87178425-9457-DD42-B294-DF9664CEB867}" srcOrd="17" destOrd="0" presId="urn:microsoft.com/office/officeart/2009/3/layout/RandomtoResultProcess"/>
    <dgm:cxn modelId="{F71C5070-86D6-6D4A-BE72-035E9B0DFD28}" type="presParOf" srcId="{192169FC-6D94-C340-ABF2-0943D6991616}" destId="{E4A0F0BC-329B-DF4C-9C83-871EB9A5B218}" srcOrd="18" destOrd="0" presId="urn:microsoft.com/office/officeart/2009/3/layout/RandomtoResultProcess"/>
    <dgm:cxn modelId="{F983DABA-E0E5-4F45-A6F1-0B6BD0EAB69B}" type="presParOf" srcId="{192169FC-6D94-C340-ABF2-0943D6991616}" destId="{95471EBA-7A95-B448-8E77-81E3663C8331}" srcOrd="19" destOrd="0" presId="urn:microsoft.com/office/officeart/2009/3/layout/RandomtoResultProcess"/>
    <dgm:cxn modelId="{7C35E75E-565C-D842-8755-5CAC4EDD2625}" type="presParOf" srcId="{8A903113-E4D5-834D-BA69-A5DB903F1B52}" destId="{B9DCF434-F453-9546-ADB9-12D4A6ABD7FE}" srcOrd="1" destOrd="0" presId="urn:microsoft.com/office/officeart/2009/3/layout/RandomtoResultProcess"/>
    <dgm:cxn modelId="{E588E13B-F836-A843-9007-2B9B4624350A}" type="presParOf" srcId="{B9DCF434-F453-9546-ADB9-12D4A6ABD7FE}" destId="{775068AB-7E85-BA48-8728-87F128D677D3}" srcOrd="0" destOrd="0" presId="urn:microsoft.com/office/officeart/2009/3/layout/RandomtoResultProcess"/>
    <dgm:cxn modelId="{09C7D6E9-A929-B845-82AD-121D128F4ABE}" type="presParOf" srcId="{B9DCF434-F453-9546-ADB9-12D4A6ABD7FE}" destId="{A1EB4B60-E1BA-6146-9C80-7408A4B0A9DE}" srcOrd="1" destOrd="0" presId="urn:microsoft.com/office/officeart/2009/3/layout/RandomtoResultProcess"/>
    <dgm:cxn modelId="{9378EA89-C8D9-7F41-AA64-098827B44939}" type="presParOf" srcId="{8A903113-E4D5-834D-BA69-A5DB903F1B52}" destId="{594EDBE5-93BC-764D-91F4-4308FC460AFD}" srcOrd="2" destOrd="0" presId="urn:microsoft.com/office/officeart/2009/3/layout/RandomtoResultProcess"/>
    <dgm:cxn modelId="{2C3815E0-499C-C745-AABC-C5BCBC1C38FC}" type="presParOf" srcId="{8A903113-E4D5-834D-BA69-A5DB903F1B52}" destId="{978AF140-A837-6641-9199-70A4650C9D83}" srcOrd="3" destOrd="0" presId="urn:microsoft.com/office/officeart/2009/3/layout/RandomtoResultProcess"/>
    <dgm:cxn modelId="{FA2ABDCA-AB31-BC4D-89FB-B7F210C87152}" type="presParOf" srcId="{978AF140-A837-6641-9199-70A4650C9D83}" destId="{D1BD568C-F67B-DD42-A841-F8ECC9B4B729}" srcOrd="0" destOrd="0" presId="urn:microsoft.com/office/officeart/2009/3/layout/RandomtoResultProcess"/>
    <dgm:cxn modelId="{75AAD408-752D-4442-8985-F5C06C090A71}" type="presParOf" srcId="{978AF140-A837-6641-9199-70A4650C9D83}" destId="{0D857D9F-80FE-4B4E-9BBC-59F966000EC3}" srcOrd="1" destOrd="0" presId="urn:microsoft.com/office/officeart/2009/3/layout/RandomtoResultProcess"/>
    <dgm:cxn modelId="{A14757D5-9B4B-654E-87C0-E44857B23554}" type="presParOf" srcId="{8A903113-E4D5-834D-BA69-A5DB903F1B52}" destId="{DDB8FC39-BD1C-E048-AF2F-003085FEF89E}" srcOrd="4" destOrd="0" presId="urn:microsoft.com/office/officeart/2009/3/layout/RandomtoResultProcess"/>
    <dgm:cxn modelId="{0242E9A3-3BCA-9E4D-952F-3E10F685B9C4}" type="presParOf" srcId="{DDB8FC39-BD1C-E048-AF2F-003085FEF89E}" destId="{30844A9C-B660-2049-8071-6DBAE4E2914F}" srcOrd="0" destOrd="0" presId="urn:microsoft.com/office/officeart/2009/3/layout/RandomtoResultProcess"/>
    <dgm:cxn modelId="{848F560F-6971-AE4B-94DB-8E6B9E72781A}" type="presParOf" srcId="{DDB8FC39-BD1C-E048-AF2F-003085FEF89E}" destId="{55137041-41B5-824E-BD54-993C0FEC1C36}" srcOrd="1" destOrd="0" presId="urn:microsoft.com/office/officeart/2009/3/layout/RandomtoResultProcess"/>
    <dgm:cxn modelId="{04883FD5-68B0-B24B-87F6-6C368FA1E7CF}" type="presParOf" srcId="{DDB8FC39-BD1C-E048-AF2F-003085FEF89E}" destId="{B6C4385D-71B1-074C-9099-2F80AAF9CFE1}"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3C1DCA-3EFB-5D4C-8B80-6F32FB6E80BF}"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nl-NL"/>
        </a:p>
      </dgm:t>
    </dgm:pt>
    <dgm:pt modelId="{16CE0D1A-DCAA-114E-831A-93C4F40F48C1}">
      <dgm:prSet phldrT="[Tekst]"/>
      <dgm:spPr/>
      <dgm:t>
        <a:bodyPr/>
        <a:lstStyle/>
        <a:p>
          <a:r>
            <a:rPr lang="nl-NL">
              <a:latin typeface="+mj-lt"/>
            </a:rPr>
            <a:t>Aanmelding</a:t>
          </a:r>
        </a:p>
      </dgm:t>
    </dgm:pt>
    <dgm:pt modelId="{11E76B4F-6796-1842-9A73-37C8B70BB839}" type="parTrans" cxnId="{1B36BFD3-9B97-B944-99F2-A3BDE864FFBE}">
      <dgm:prSet/>
      <dgm:spPr/>
      <dgm:t>
        <a:bodyPr/>
        <a:lstStyle/>
        <a:p>
          <a:endParaRPr lang="nl-NL"/>
        </a:p>
      </dgm:t>
    </dgm:pt>
    <dgm:pt modelId="{F0482529-29B7-094C-8BCD-C28341001FA4}" type="sibTrans" cxnId="{1B36BFD3-9B97-B944-99F2-A3BDE864FFBE}">
      <dgm:prSet/>
      <dgm:spPr/>
      <dgm:t>
        <a:bodyPr/>
        <a:lstStyle/>
        <a:p>
          <a:endParaRPr lang="nl-NL"/>
        </a:p>
      </dgm:t>
    </dgm:pt>
    <dgm:pt modelId="{F62A111D-FE8C-6045-A905-718308D85322}">
      <dgm:prSet phldrT="[Tekst]"/>
      <dgm:spPr/>
      <dgm:t>
        <a:bodyPr/>
        <a:lstStyle/>
        <a:p>
          <a:r>
            <a:rPr lang="nl-NL">
              <a:latin typeface="+mj-lt"/>
            </a:rPr>
            <a:t>Beoordeling</a:t>
          </a:r>
        </a:p>
      </dgm:t>
    </dgm:pt>
    <dgm:pt modelId="{E90F05B1-E4DD-AF40-AF78-607A146DE687}" type="parTrans" cxnId="{9C8FBFDA-8238-1A44-9047-CE3434512059}">
      <dgm:prSet/>
      <dgm:spPr/>
      <dgm:t>
        <a:bodyPr/>
        <a:lstStyle/>
        <a:p>
          <a:endParaRPr lang="nl-NL"/>
        </a:p>
      </dgm:t>
    </dgm:pt>
    <dgm:pt modelId="{D71C2773-9A08-9C46-B655-3729605CE586}" type="sibTrans" cxnId="{9C8FBFDA-8238-1A44-9047-CE3434512059}">
      <dgm:prSet/>
      <dgm:spPr/>
      <dgm:t>
        <a:bodyPr/>
        <a:lstStyle/>
        <a:p>
          <a:endParaRPr lang="nl-NL"/>
        </a:p>
      </dgm:t>
    </dgm:pt>
    <dgm:pt modelId="{10A60378-E3A5-9C40-AA11-3966C1FC733D}">
      <dgm:prSet phldrT="[Tekst]"/>
      <dgm:spPr/>
      <dgm:t>
        <a:bodyPr/>
        <a:lstStyle/>
        <a:p>
          <a:r>
            <a:rPr lang="nl-NL">
              <a:latin typeface="+mj-lt"/>
            </a:rPr>
            <a:t>Feedback</a:t>
          </a:r>
        </a:p>
      </dgm:t>
    </dgm:pt>
    <dgm:pt modelId="{39BB0781-F989-6B40-80C4-4ADD71A03805}" type="parTrans" cxnId="{2FAD2FEE-D373-8743-8766-4B6A7467A332}">
      <dgm:prSet/>
      <dgm:spPr/>
      <dgm:t>
        <a:bodyPr/>
        <a:lstStyle/>
        <a:p>
          <a:endParaRPr lang="nl-NL"/>
        </a:p>
      </dgm:t>
    </dgm:pt>
    <dgm:pt modelId="{AD98EBE5-CF43-2A48-89EA-A977E073C2E0}" type="sibTrans" cxnId="{2FAD2FEE-D373-8743-8766-4B6A7467A332}">
      <dgm:prSet/>
      <dgm:spPr/>
      <dgm:t>
        <a:bodyPr/>
        <a:lstStyle/>
        <a:p>
          <a:endParaRPr lang="nl-NL"/>
        </a:p>
      </dgm:t>
    </dgm:pt>
    <dgm:pt modelId="{294F4845-9CEB-AF40-8000-FB6BD0006ED7}">
      <dgm:prSet phldrT="[Tekst]" custT="1"/>
      <dgm:spPr/>
      <dgm:t>
        <a:bodyPr/>
        <a:lstStyle/>
        <a:p>
          <a:r>
            <a:rPr lang="nl-NL" sz="2800" dirty="0" err="1" smtClean="0">
              <a:solidFill>
                <a:srgbClr val="404040"/>
              </a:solidFill>
              <a:latin typeface="+mj-lt"/>
            </a:rPr>
            <a:t>Listing</a:t>
          </a:r>
          <a:r>
            <a:rPr lang="nl-NL" sz="2800" dirty="0" smtClean="0">
              <a:solidFill>
                <a:srgbClr val="404040"/>
              </a:solidFill>
              <a:latin typeface="+mj-lt"/>
            </a:rPr>
            <a:t> </a:t>
          </a:r>
          <a:r>
            <a:rPr lang="nl-NL" sz="2800" dirty="0" err="1" smtClean="0">
              <a:solidFill>
                <a:srgbClr val="404040"/>
              </a:solidFill>
              <a:latin typeface="+mj-lt"/>
            </a:rPr>
            <a:t>attendees</a:t>
          </a:r>
          <a:r>
            <a:rPr lang="nl-NL" sz="2800" dirty="0" smtClean="0">
              <a:solidFill>
                <a:srgbClr val="404040"/>
              </a:solidFill>
              <a:latin typeface="+mj-lt"/>
            </a:rPr>
            <a:t> database</a:t>
          </a:r>
          <a:endParaRPr lang="nl-NL" sz="2800" dirty="0">
            <a:solidFill>
              <a:srgbClr val="404040"/>
            </a:solidFill>
            <a:latin typeface="+mj-lt"/>
          </a:endParaRPr>
        </a:p>
      </dgm:t>
    </dgm:pt>
    <dgm:pt modelId="{3B980410-DCF2-BA4B-847C-0FEFAD948674}" type="sibTrans" cxnId="{5BA9DBF7-8E8C-E544-A843-81EA2168C331}">
      <dgm:prSet/>
      <dgm:spPr/>
      <dgm:t>
        <a:bodyPr/>
        <a:lstStyle/>
        <a:p>
          <a:endParaRPr lang="nl-NL"/>
        </a:p>
      </dgm:t>
    </dgm:pt>
    <dgm:pt modelId="{5C35B387-651E-AC45-BB70-E53DB881DEB4}" type="parTrans" cxnId="{5BA9DBF7-8E8C-E544-A843-81EA2168C331}">
      <dgm:prSet/>
      <dgm:spPr/>
      <dgm:t>
        <a:bodyPr/>
        <a:lstStyle/>
        <a:p>
          <a:endParaRPr lang="nl-NL"/>
        </a:p>
      </dgm:t>
    </dgm:pt>
    <dgm:pt modelId="{4B69E3DC-39C2-1747-8FAA-E1A79A4658BF}" type="pres">
      <dgm:prSet presAssocID="{FA3C1DCA-3EFB-5D4C-8B80-6F32FB6E80BF}" presName="Name0" presStyleCnt="0">
        <dgm:presLayoutVars>
          <dgm:chMax val="4"/>
          <dgm:resizeHandles val="exact"/>
        </dgm:presLayoutVars>
      </dgm:prSet>
      <dgm:spPr/>
      <dgm:t>
        <a:bodyPr/>
        <a:lstStyle/>
        <a:p>
          <a:endParaRPr lang="en-US"/>
        </a:p>
      </dgm:t>
    </dgm:pt>
    <dgm:pt modelId="{A82208B8-E39E-3A47-A429-86C1AF38AC44}" type="pres">
      <dgm:prSet presAssocID="{FA3C1DCA-3EFB-5D4C-8B80-6F32FB6E80BF}" presName="ellipse" presStyleLbl="trBgShp" presStyleIdx="0" presStyleCnt="1"/>
      <dgm:spPr/>
    </dgm:pt>
    <dgm:pt modelId="{3436E2AA-3D69-FE47-AAED-889388BC33AC}" type="pres">
      <dgm:prSet presAssocID="{FA3C1DCA-3EFB-5D4C-8B80-6F32FB6E80BF}" presName="arrow1" presStyleLbl="fgShp" presStyleIdx="0" presStyleCnt="1"/>
      <dgm:spPr/>
      <dgm:t>
        <a:bodyPr/>
        <a:lstStyle/>
        <a:p>
          <a:endParaRPr lang="nl-NL"/>
        </a:p>
      </dgm:t>
    </dgm:pt>
    <dgm:pt modelId="{0A065DF2-E044-B542-B1B3-7D034A76E55D}" type="pres">
      <dgm:prSet presAssocID="{FA3C1DCA-3EFB-5D4C-8B80-6F32FB6E80BF}" presName="rectangle" presStyleLbl="revTx" presStyleIdx="0" presStyleCnt="1" custScaleX="135084" custLinFactNeighborY="25031">
        <dgm:presLayoutVars>
          <dgm:bulletEnabled val="1"/>
        </dgm:presLayoutVars>
      </dgm:prSet>
      <dgm:spPr/>
      <dgm:t>
        <a:bodyPr/>
        <a:lstStyle/>
        <a:p>
          <a:endParaRPr lang="nl-NL"/>
        </a:p>
      </dgm:t>
    </dgm:pt>
    <dgm:pt modelId="{5824026B-EAE4-2549-B437-A5961A869751}" type="pres">
      <dgm:prSet presAssocID="{F62A111D-FE8C-6045-A905-718308D85322}" presName="item1" presStyleLbl="node1" presStyleIdx="0" presStyleCnt="3">
        <dgm:presLayoutVars>
          <dgm:bulletEnabled val="1"/>
        </dgm:presLayoutVars>
      </dgm:prSet>
      <dgm:spPr/>
      <dgm:t>
        <a:bodyPr/>
        <a:lstStyle/>
        <a:p>
          <a:endParaRPr lang="en-US"/>
        </a:p>
      </dgm:t>
    </dgm:pt>
    <dgm:pt modelId="{E81396DC-7A48-1044-8DBF-B7C0629A3F78}" type="pres">
      <dgm:prSet presAssocID="{10A60378-E3A5-9C40-AA11-3966C1FC733D}" presName="item2" presStyleLbl="node1" presStyleIdx="1" presStyleCnt="3">
        <dgm:presLayoutVars>
          <dgm:bulletEnabled val="1"/>
        </dgm:presLayoutVars>
      </dgm:prSet>
      <dgm:spPr/>
      <dgm:t>
        <a:bodyPr/>
        <a:lstStyle/>
        <a:p>
          <a:endParaRPr lang="en-US"/>
        </a:p>
      </dgm:t>
    </dgm:pt>
    <dgm:pt modelId="{F8B88E2B-5101-F646-A4A1-29CA9E81E3DF}" type="pres">
      <dgm:prSet presAssocID="{294F4845-9CEB-AF40-8000-FB6BD0006ED7}" presName="item3" presStyleLbl="node1" presStyleIdx="2" presStyleCnt="3" custLinFactNeighborX="1720" custLinFactNeighborY="8734">
        <dgm:presLayoutVars>
          <dgm:bulletEnabled val="1"/>
        </dgm:presLayoutVars>
      </dgm:prSet>
      <dgm:spPr/>
      <dgm:t>
        <a:bodyPr/>
        <a:lstStyle/>
        <a:p>
          <a:endParaRPr lang="nl-NL"/>
        </a:p>
      </dgm:t>
    </dgm:pt>
    <dgm:pt modelId="{74F2E75C-824C-1848-87C2-0D4C1A133CC8}" type="pres">
      <dgm:prSet presAssocID="{FA3C1DCA-3EFB-5D4C-8B80-6F32FB6E80BF}" presName="funnel" presStyleLbl="trAlignAcc1" presStyleIdx="0" presStyleCnt="1" custLinFactNeighborX="-2995" custLinFactNeighborY="739"/>
      <dgm:spPr/>
      <dgm:t>
        <a:bodyPr/>
        <a:lstStyle/>
        <a:p>
          <a:endParaRPr lang="nl-NL"/>
        </a:p>
      </dgm:t>
    </dgm:pt>
  </dgm:ptLst>
  <dgm:cxnLst>
    <dgm:cxn modelId="{5BA9DBF7-8E8C-E544-A843-81EA2168C331}" srcId="{FA3C1DCA-3EFB-5D4C-8B80-6F32FB6E80BF}" destId="{294F4845-9CEB-AF40-8000-FB6BD0006ED7}" srcOrd="3" destOrd="0" parTransId="{5C35B387-651E-AC45-BB70-E53DB881DEB4}" sibTransId="{3B980410-DCF2-BA4B-847C-0FEFAD948674}"/>
    <dgm:cxn modelId="{E6E615CC-BCF9-964A-89C4-FB0B6F5423C3}" type="presOf" srcId="{294F4845-9CEB-AF40-8000-FB6BD0006ED7}" destId="{0A065DF2-E044-B542-B1B3-7D034A76E55D}" srcOrd="0" destOrd="0" presId="urn:microsoft.com/office/officeart/2005/8/layout/funnel1"/>
    <dgm:cxn modelId="{C4F35FEC-1E3B-C140-8E4F-A1C5CF3FF36F}" type="presOf" srcId="{F62A111D-FE8C-6045-A905-718308D85322}" destId="{E81396DC-7A48-1044-8DBF-B7C0629A3F78}" srcOrd="0" destOrd="0" presId="urn:microsoft.com/office/officeart/2005/8/layout/funnel1"/>
    <dgm:cxn modelId="{9C8FBFDA-8238-1A44-9047-CE3434512059}" srcId="{FA3C1DCA-3EFB-5D4C-8B80-6F32FB6E80BF}" destId="{F62A111D-FE8C-6045-A905-718308D85322}" srcOrd="1" destOrd="0" parTransId="{E90F05B1-E4DD-AF40-AF78-607A146DE687}" sibTransId="{D71C2773-9A08-9C46-B655-3729605CE586}"/>
    <dgm:cxn modelId="{1B36BFD3-9B97-B944-99F2-A3BDE864FFBE}" srcId="{FA3C1DCA-3EFB-5D4C-8B80-6F32FB6E80BF}" destId="{16CE0D1A-DCAA-114E-831A-93C4F40F48C1}" srcOrd="0" destOrd="0" parTransId="{11E76B4F-6796-1842-9A73-37C8B70BB839}" sibTransId="{F0482529-29B7-094C-8BCD-C28341001FA4}"/>
    <dgm:cxn modelId="{2FAD2FEE-D373-8743-8766-4B6A7467A332}" srcId="{FA3C1DCA-3EFB-5D4C-8B80-6F32FB6E80BF}" destId="{10A60378-E3A5-9C40-AA11-3966C1FC733D}" srcOrd="2" destOrd="0" parTransId="{39BB0781-F989-6B40-80C4-4ADD71A03805}" sibTransId="{AD98EBE5-CF43-2A48-89EA-A977E073C2E0}"/>
    <dgm:cxn modelId="{B89A38C1-C549-AB45-8985-776B3754DAA3}" type="presOf" srcId="{10A60378-E3A5-9C40-AA11-3966C1FC733D}" destId="{5824026B-EAE4-2549-B437-A5961A869751}" srcOrd="0" destOrd="0" presId="urn:microsoft.com/office/officeart/2005/8/layout/funnel1"/>
    <dgm:cxn modelId="{DEE71182-8F0C-6E41-8688-899B7DD4AEB5}" type="presOf" srcId="{16CE0D1A-DCAA-114E-831A-93C4F40F48C1}" destId="{F8B88E2B-5101-F646-A4A1-29CA9E81E3DF}" srcOrd="0" destOrd="0" presId="urn:microsoft.com/office/officeart/2005/8/layout/funnel1"/>
    <dgm:cxn modelId="{743EB139-26DD-8946-9A90-AC3CC964C5B5}" type="presOf" srcId="{FA3C1DCA-3EFB-5D4C-8B80-6F32FB6E80BF}" destId="{4B69E3DC-39C2-1747-8FAA-E1A79A4658BF}" srcOrd="0" destOrd="0" presId="urn:microsoft.com/office/officeart/2005/8/layout/funnel1"/>
    <dgm:cxn modelId="{AD2D4356-F247-9A40-BC12-F457F8C734EE}" type="presParOf" srcId="{4B69E3DC-39C2-1747-8FAA-E1A79A4658BF}" destId="{A82208B8-E39E-3A47-A429-86C1AF38AC44}" srcOrd="0" destOrd="0" presId="urn:microsoft.com/office/officeart/2005/8/layout/funnel1"/>
    <dgm:cxn modelId="{95F3631F-65CC-D34C-A827-EEB101D2B804}" type="presParOf" srcId="{4B69E3DC-39C2-1747-8FAA-E1A79A4658BF}" destId="{3436E2AA-3D69-FE47-AAED-889388BC33AC}" srcOrd="1" destOrd="0" presId="urn:microsoft.com/office/officeart/2005/8/layout/funnel1"/>
    <dgm:cxn modelId="{9773E24B-0D45-064C-961E-228F2D439D5B}" type="presParOf" srcId="{4B69E3DC-39C2-1747-8FAA-E1A79A4658BF}" destId="{0A065DF2-E044-B542-B1B3-7D034A76E55D}" srcOrd="2" destOrd="0" presId="urn:microsoft.com/office/officeart/2005/8/layout/funnel1"/>
    <dgm:cxn modelId="{B433EAB1-5F45-0343-B771-2DFB1F0622D3}" type="presParOf" srcId="{4B69E3DC-39C2-1747-8FAA-E1A79A4658BF}" destId="{5824026B-EAE4-2549-B437-A5961A869751}" srcOrd="3" destOrd="0" presId="urn:microsoft.com/office/officeart/2005/8/layout/funnel1"/>
    <dgm:cxn modelId="{BF78887D-8337-E946-839A-93CE8BAA3DC5}" type="presParOf" srcId="{4B69E3DC-39C2-1747-8FAA-E1A79A4658BF}" destId="{E81396DC-7A48-1044-8DBF-B7C0629A3F78}" srcOrd="4" destOrd="0" presId="urn:microsoft.com/office/officeart/2005/8/layout/funnel1"/>
    <dgm:cxn modelId="{107975B1-2E34-3F48-8734-7DB781441ABD}" type="presParOf" srcId="{4B69E3DC-39C2-1747-8FAA-E1A79A4658BF}" destId="{F8B88E2B-5101-F646-A4A1-29CA9E81E3DF}" srcOrd="5" destOrd="0" presId="urn:microsoft.com/office/officeart/2005/8/layout/funnel1"/>
    <dgm:cxn modelId="{764BACDF-555C-714F-A750-0589FC250586}" type="presParOf" srcId="{4B69E3DC-39C2-1747-8FAA-E1A79A4658BF}" destId="{74F2E75C-824C-1848-87C2-0D4C1A133CC8}"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FDD650-E11D-2F4D-976E-A5B32A435EBD}" type="doc">
      <dgm:prSet loTypeId="urn:microsoft.com/office/officeart/2005/8/layout/hProcess9" loCatId="" qsTypeId="urn:microsoft.com/office/officeart/2005/8/quickstyle/simple4" qsCatId="simple" csTypeId="urn:microsoft.com/office/officeart/2005/8/colors/accent1_2" csCatId="accent1" phldr="1"/>
      <dgm:spPr/>
    </dgm:pt>
    <dgm:pt modelId="{68910FC0-C7DD-6B4B-9D34-AB2183159530}">
      <dgm:prSet phldrT="[Tekst]" custT="1"/>
      <dgm:spPr/>
      <dgm:t>
        <a:bodyPr/>
        <a:lstStyle/>
        <a:p>
          <a:r>
            <a:rPr lang="nl-NL" sz="1600">
              <a:latin typeface="+mj-lt"/>
            </a:rPr>
            <a:t>Sniffers</a:t>
          </a:r>
        </a:p>
      </dgm:t>
    </dgm:pt>
    <dgm:pt modelId="{AF90DC1B-F3F8-A44E-AA4C-5604D2113F57}" type="parTrans" cxnId="{10461404-C054-2247-AF39-27A29E1B2068}">
      <dgm:prSet/>
      <dgm:spPr/>
      <dgm:t>
        <a:bodyPr/>
        <a:lstStyle/>
        <a:p>
          <a:endParaRPr lang="nl-NL"/>
        </a:p>
      </dgm:t>
    </dgm:pt>
    <dgm:pt modelId="{9EBBE979-94E0-F34D-A861-9EEBDFAFF3DB}" type="sibTrans" cxnId="{10461404-C054-2247-AF39-27A29E1B2068}">
      <dgm:prSet/>
      <dgm:spPr/>
      <dgm:t>
        <a:bodyPr/>
        <a:lstStyle/>
        <a:p>
          <a:endParaRPr lang="nl-NL"/>
        </a:p>
      </dgm:t>
    </dgm:pt>
    <dgm:pt modelId="{424759E6-5CAD-274E-9371-DB4C247B4B0B}">
      <dgm:prSet phldrT="[Tekst]" custT="1"/>
      <dgm:spPr/>
      <dgm:t>
        <a:bodyPr/>
        <a:lstStyle/>
        <a:p>
          <a:r>
            <a:rPr lang="nl-NL" sz="1600">
              <a:latin typeface="+mj-lt"/>
            </a:rPr>
            <a:t>Ambassa-deurs</a:t>
          </a:r>
        </a:p>
      </dgm:t>
    </dgm:pt>
    <dgm:pt modelId="{DB7A2700-575A-CA4F-B95F-4F62BFC0EBF8}" type="parTrans" cxnId="{EAB27DC8-5ECA-DD43-ABC4-43A1831CE797}">
      <dgm:prSet/>
      <dgm:spPr/>
      <dgm:t>
        <a:bodyPr/>
        <a:lstStyle/>
        <a:p>
          <a:endParaRPr lang="nl-NL"/>
        </a:p>
      </dgm:t>
    </dgm:pt>
    <dgm:pt modelId="{9342726A-8858-E740-80C2-1D520CB1EA8A}" type="sibTrans" cxnId="{EAB27DC8-5ECA-DD43-ABC4-43A1831CE797}">
      <dgm:prSet/>
      <dgm:spPr/>
      <dgm:t>
        <a:bodyPr/>
        <a:lstStyle/>
        <a:p>
          <a:endParaRPr lang="nl-NL"/>
        </a:p>
      </dgm:t>
    </dgm:pt>
    <dgm:pt modelId="{0AF6A048-BEAB-9B42-97E4-D25AA239FD33}">
      <dgm:prSet phldrT="[Tekst]" custT="1"/>
      <dgm:spPr/>
      <dgm:t>
        <a:bodyPr/>
        <a:lstStyle/>
        <a:p>
          <a:r>
            <a:rPr lang="nl-NL" sz="1600" dirty="0" smtClean="0">
              <a:latin typeface="+mj-lt"/>
            </a:rPr>
            <a:t>Netwerk</a:t>
          </a:r>
          <a:endParaRPr lang="nl-NL" sz="1600" dirty="0">
            <a:latin typeface="+mj-lt"/>
          </a:endParaRPr>
        </a:p>
      </dgm:t>
    </dgm:pt>
    <dgm:pt modelId="{3965146E-FD8D-5F4F-9707-94769D3DCA0F}" type="parTrans" cxnId="{19188EF6-9FE4-5843-B4E3-93B27E3647BA}">
      <dgm:prSet/>
      <dgm:spPr/>
      <dgm:t>
        <a:bodyPr/>
        <a:lstStyle/>
        <a:p>
          <a:endParaRPr lang="nl-NL"/>
        </a:p>
      </dgm:t>
    </dgm:pt>
    <dgm:pt modelId="{35FB9ABE-8E4B-DA41-9F00-3E8E7E656FB4}" type="sibTrans" cxnId="{19188EF6-9FE4-5843-B4E3-93B27E3647BA}">
      <dgm:prSet/>
      <dgm:spPr/>
      <dgm:t>
        <a:bodyPr/>
        <a:lstStyle/>
        <a:p>
          <a:endParaRPr lang="nl-NL"/>
        </a:p>
      </dgm:t>
    </dgm:pt>
    <dgm:pt modelId="{33812BBA-37F9-134D-847F-D6BFDE661590}">
      <dgm:prSet phldrT="[Tekst]" custT="1"/>
      <dgm:spPr/>
      <dgm:t>
        <a:bodyPr/>
        <a:lstStyle/>
        <a:p>
          <a:r>
            <a:rPr lang="nl-NL" sz="1600" dirty="0" smtClean="0">
              <a:latin typeface="+mj-lt"/>
            </a:rPr>
            <a:t>Spontaan</a:t>
          </a:r>
          <a:endParaRPr lang="nl-NL" sz="1600" dirty="0">
            <a:latin typeface="+mj-lt"/>
          </a:endParaRPr>
        </a:p>
      </dgm:t>
    </dgm:pt>
    <dgm:pt modelId="{4EDDEA75-755B-984F-A224-A99076421023}" type="parTrans" cxnId="{28CBB191-5091-0B4B-A9D2-FDB63C16DFE5}">
      <dgm:prSet/>
      <dgm:spPr/>
      <dgm:t>
        <a:bodyPr/>
        <a:lstStyle/>
        <a:p>
          <a:endParaRPr lang="nl-NL"/>
        </a:p>
      </dgm:t>
    </dgm:pt>
    <dgm:pt modelId="{A7FC745A-9D70-F947-A1BF-039098556DF1}" type="sibTrans" cxnId="{28CBB191-5091-0B4B-A9D2-FDB63C16DFE5}">
      <dgm:prSet/>
      <dgm:spPr/>
      <dgm:t>
        <a:bodyPr/>
        <a:lstStyle/>
        <a:p>
          <a:endParaRPr lang="nl-NL"/>
        </a:p>
      </dgm:t>
    </dgm:pt>
    <dgm:pt modelId="{477FEBF0-0990-AE44-A05A-C92EF3ECC3B1}" type="pres">
      <dgm:prSet presAssocID="{0BFDD650-E11D-2F4D-976E-A5B32A435EBD}" presName="CompostProcess" presStyleCnt="0">
        <dgm:presLayoutVars>
          <dgm:dir/>
          <dgm:resizeHandles val="exact"/>
        </dgm:presLayoutVars>
      </dgm:prSet>
      <dgm:spPr/>
    </dgm:pt>
    <dgm:pt modelId="{D6BC3DC9-0FE6-024F-B42C-4E7859AC8FE7}" type="pres">
      <dgm:prSet presAssocID="{0BFDD650-E11D-2F4D-976E-A5B32A435EBD}" presName="arrow" presStyleLbl="bgShp" presStyleIdx="0" presStyleCnt="1" custFlipHor="1" custScaleX="117647"/>
      <dgm:spPr/>
    </dgm:pt>
    <dgm:pt modelId="{AB58AC9D-7DAC-7645-9722-EDAF9670D9B2}" type="pres">
      <dgm:prSet presAssocID="{0BFDD650-E11D-2F4D-976E-A5B32A435EBD}" presName="linearProcess" presStyleCnt="0"/>
      <dgm:spPr/>
    </dgm:pt>
    <dgm:pt modelId="{77947CB8-E1B3-AB4E-AF10-F0B08ABACA87}" type="pres">
      <dgm:prSet presAssocID="{68910FC0-C7DD-6B4B-9D34-AB2183159530}" presName="textNode" presStyleLbl="node1" presStyleIdx="0" presStyleCnt="4">
        <dgm:presLayoutVars>
          <dgm:bulletEnabled val="1"/>
        </dgm:presLayoutVars>
      </dgm:prSet>
      <dgm:spPr/>
      <dgm:t>
        <a:bodyPr/>
        <a:lstStyle/>
        <a:p>
          <a:endParaRPr lang="en-US"/>
        </a:p>
      </dgm:t>
    </dgm:pt>
    <dgm:pt modelId="{85C11BE1-644A-004F-A261-1B08DF7E7602}" type="pres">
      <dgm:prSet presAssocID="{9EBBE979-94E0-F34D-A861-9EEBDFAFF3DB}" presName="sibTrans" presStyleCnt="0"/>
      <dgm:spPr/>
    </dgm:pt>
    <dgm:pt modelId="{0D16F4B3-C831-7049-9EAB-1548A1E28450}" type="pres">
      <dgm:prSet presAssocID="{424759E6-5CAD-274E-9371-DB4C247B4B0B}" presName="textNode" presStyleLbl="node1" presStyleIdx="1" presStyleCnt="4">
        <dgm:presLayoutVars>
          <dgm:bulletEnabled val="1"/>
        </dgm:presLayoutVars>
      </dgm:prSet>
      <dgm:spPr/>
      <dgm:t>
        <a:bodyPr/>
        <a:lstStyle/>
        <a:p>
          <a:endParaRPr lang="nl-NL"/>
        </a:p>
      </dgm:t>
    </dgm:pt>
    <dgm:pt modelId="{959D0D57-977A-D94B-B610-625225300462}" type="pres">
      <dgm:prSet presAssocID="{9342726A-8858-E740-80C2-1D520CB1EA8A}" presName="sibTrans" presStyleCnt="0"/>
      <dgm:spPr/>
    </dgm:pt>
    <dgm:pt modelId="{C2980636-12D3-1F4F-86F3-71DCDF5B7175}" type="pres">
      <dgm:prSet presAssocID="{0AF6A048-BEAB-9B42-97E4-D25AA239FD33}" presName="textNode" presStyleLbl="node1" presStyleIdx="2" presStyleCnt="4">
        <dgm:presLayoutVars>
          <dgm:bulletEnabled val="1"/>
        </dgm:presLayoutVars>
      </dgm:prSet>
      <dgm:spPr/>
      <dgm:t>
        <a:bodyPr/>
        <a:lstStyle/>
        <a:p>
          <a:endParaRPr lang="nl-NL"/>
        </a:p>
      </dgm:t>
    </dgm:pt>
    <dgm:pt modelId="{E213BDCE-8A8D-A446-9D73-63F513DD9015}" type="pres">
      <dgm:prSet presAssocID="{35FB9ABE-8E4B-DA41-9F00-3E8E7E656FB4}" presName="sibTrans" presStyleCnt="0"/>
      <dgm:spPr/>
    </dgm:pt>
    <dgm:pt modelId="{B9CBA21E-0897-D041-ACFF-BD59797C9728}" type="pres">
      <dgm:prSet presAssocID="{33812BBA-37F9-134D-847F-D6BFDE661590}" presName="textNode" presStyleLbl="node1" presStyleIdx="3" presStyleCnt="4">
        <dgm:presLayoutVars>
          <dgm:bulletEnabled val="1"/>
        </dgm:presLayoutVars>
      </dgm:prSet>
      <dgm:spPr/>
      <dgm:t>
        <a:bodyPr/>
        <a:lstStyle/>
        <a:p>
          <a:endParaRPr lang="en-US"/>
        </a:p>
      </dgm:t>
    </dgm:pt>
  </dgm:ptLst>
  <dgm:cxnLst>
    <dgm:cxn modelId="{4E326497-0C52-1342-8E18-E3A4E6622362}" type="presOf" srcId="{33812BBA-37F9-134D-847F-D6BFDE661590}" destId="{B9CBA21E-0897-D041-ACFF-BD59797C9728}" srcOrd="0" destOrd="0" presId="urn:microsoft.com/office/officeart/2005/8/layout/hProcess9"/>
    <dgm:cxn modelId="{B9E3382D-CF23-9948-9740-7BC7CD945EF8}" type="presOf" srcId="{0BFDD650-E11D-2F4D-976E-A5B32A435EBD}" destId="{477FEBF0-0990-AE44-A05A-C92EF3ECC3B1}" srcOrd="0" destOrd="0" presId="urn:microsoft.com/office/officeart/2005/8/layout/hProcess9"/>
    <dgm:cxn modelId="{ED19132B-DD64-F74A-A842-0FBEFB0FF891}" type="presOf" srcId="{0AF6A048-BEAB-9B42-97E4-D25AA239FD33}" destId="{C2980636-12D3-1F4F-86F3-71DCDF5B7175}" srcOrd="0" destOrd="0" presId="urn:microsoft.com/office/officeart/2005/8/layout/hProcess9"/>
    <dgm:cxn modelId="{C0DFFB03-14C5-DF4D-920A-AF8B7A94FAA2}" type="presOf" srcId="{68910FC0-C7DD-6B4B-9D34-AB2183159530}" destId="{77947CB8-E1B3-AB4E-AF10-F0B08ABACA87}" srcOrd="0" destOrd="0" presId="urn:microsoft.com/office/officeart/2005/8/layout/hProcess9"/>
    <dgm:cxn modelId="{28CBB191-5091-0B4B-A9D2-FDB63C16DFE5}" srcId="{0BFDD650-E11D-2F4D-976E-A5B32A435EBD}" destId="{33812BBA-37F9-134D-847F-D6BFDE661590}" srcOrd="3" destOrd="0" parTransId="{4EDDEA75-755B-984F-A224-A99076421023}" sibTransId="{A7FC745A-9D70-F947-A1BF-039098556DF1}"/>
    <dgm:cxn modelId="{8811084A-AF73-E147-AE90-B55B81DA0495}" type="presOf" srcId="{424759E6-5CAD-274E-9371-DB4C247B4B0B}" destId="{0D16F4B3-C831-7049-9EAB-1548A1E28450}" srcOrd="0" destOrd="0" presId="urn:microsoft.com/office/officeart/2005/8/layout/hProcess9"/>
    <dgm:cxn modelId="{10461404-C054-2247-AF39-27A29E1B2068}" srcId="{0BFDD650-E11D-2F4D-976E-A5B32A435EBD}" destId="{68910FC0-C7DD-6B4B-9D34-AB2183159530}" srcOrd="0" destOrd="0" parTransId="{AF90DC1B-F3F8-A44E-AA4C-5604D2113F57}" sibTransId="{9EBBE979-94E0-F34D-A861-9EEBDFAFF3DB}"/>
    <dgm:cxn modelId="{19188EF6-9FE4-5843-B4E3-93B27E3647BA}" srcId="{0BFDD650-E11D-2F4D-976E-A5B32A435EBD}" destId="{0AF6A048-BEAB-9B42-97E4-D25AA239FD33}" srcOrd="2" destOrd="0" parTransId="{3965146E-FD8D-5F4F-9707-94769D3DCA0F}" sibTransId="{35FB9ABE-8E4B-DA41-9F00-3E8E7E656FB4}"/>
    <dgm:cxn modelId="{EAB27DC8-5ECA-DD43-ABC4-43A1831CE797}" srcId="{0BFDD650-E11D-2F4D-976E-A5B32A435EBD}" destId="{424759E6-5CAD-274E-9371-DB4C247B4B0B}" srcOrd="1" destOrd="0" parTransId="{DB7A2700-575A-CA4F-B95F-4F62BFC0EBF8}" sibTransId="{9342726A-8858-E740-80C2-1D520CB1EA8A}"/>
    <dgm:cxn modelId="{0150947D-61F0-994E-92C7-30D071304515}" type="presParOf" srcId="{477FEBF0-0990-AE44-A05A-C92EF3ECC3B1}" destId="{D6BC3DC9-0FE6-024F-B42C-4E7859AC8FE7}" srcOrd="0" destOrd="0" presId="urn:microsoft.com/office/officeart/2005/8/layout/hProcess9"/>
    <dgm:cxn modelId="{19F8AD76-11DF-7F46-A070-1AA3FE2658C1}" type="presParOf" srcId="{477FEBF0-0990-AE44-A05A-C92EF3ECC3B1}" destId="{AB58AC9D-7DAC-7645-9722-EDAF9670D9B2}" srcOrd="1" destOrd="0" presId="urn:microsoft.com/office/officeart/2005/8/layout/hProcess9"/>
    <dgm:cxn modelId="{58C78D3C-81CE-2E4B-B385-2E7333292BE8}" type="presParOf" srcId="{AB58AC9D-7DAC-7645-9722-EDAF9670D9B2}" destId="{77947CB8-E1B3-AB4E-AF10-F0B08ABACA87}" srcOrd="0" destOrd="0" presId="urn:microsoft.com/office/officeart/2005/8/layout/hProcess9"/>
    <dgm:cxn modelId="{4130030F-CD96-6E41-8ABE-2313BB50C870}" type="presParOf" srcId="{AB58AC9D-7DAC-7645-9722-EDAF9670D9B2}" destId="{85C11BE1-644A-004F-A261-1B08DF7E7602}" srcOrd="1" destOrd="0" presId="urn:microsoft.com/office/officeart/2005/8/layout/hProcess9"/>
    <dgm:cxn modelId="{C0283CC3-CDC5-8A44-8546-63E589788BDE}" type="presParOf" srcId="{AB58AC9D-7DAC-7645-9722-EDAF9670D9B2}" destId="{0D16F4B3-C831-7049-9EAB-1548A1E28450}" srcOrd="2" destOrd="0" presId="urn:microsoft.com/office/officeart/2005/8/layout/hProcess9"/>
    <dgm:cxn modelId="{B5879361-5CFF-344C-8B65-2D183FB5C671}" type="presParOf" srcId="{AB58AC9D-7DAC-7645-9722-EDAF9670D9B2}" destId="{959D0D57-977A-D94B-B610-625225300462}" srcOrd="3" destOrd="0" presId="urn:microsoft.com/office/officeart/2005/8/layout/hProcess9"/>
    <dgm:cxn modelId="{B589A28C-67F7-F442-8D12-836FE3953F8A}" type="presParOf" srcId="{AB58AC9D-7DAC-7645-9722-EDAF9670D9B2}" destId="{C2980636-12D3-1F4F-86F3-71DCDF5B7175}" srcOrd="4" destOrd="0" presId="urn:microsoft.com/office/officeart/2005/8/layout/hProcess9"/>
    <dgm:cxn modelId="{BD1E0AEF-A556-4942-8002-29A7BD4431AE}" type="presParOf" srcId="{AB58AC9D-7DAC-7645-9722-EDAF9670D9B2}" destId="{E213BDCE-8A8D-A446-9D73-63F513DD9015}" srcOrd="5" destOrd="0" presId="urn:microsoft.com/office/officeart/2005/8/layout/hProcess9"/>
    <dgm:cxn modelId="{A3A45D6A-7554-954E-BBCB-A5511B8EEC8A}" type="presParOf" srcId="{AB58AC9D-7DAC-7645-9722-EDAF9670D9B2}" destId="{B9CBA21E-0897-D041-ACFF-BD59797C9728}" srcOrd="6"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61B14-E3E1-B841-B649-D272DECE06BF}">
      <dsp:nvSpPr>
        <dsp:cNvPr id="0" name=""/>
        <dsp:cNvSpPr/>
      </dsp:nvSpPr>
      <dsp:spPr>
        <a:xfrm>
          <a:off x="2381030" y="582527"/>
          <a:ext cx="4616345" cy="4616345"/>
        </a:xfrm>
        <a:prstGeom prst="blockArc">
          <a:avLst>
            <a:gd name="adj1" fmla="val 13114286"/>
            <a:gd name="adj2" fmla="val 16200000"/>
            <a:gd name="adj3" fmla="val 39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9BF509-5E6A-9649-AD4C-975C575A6DCE}">
      <dsp:nvSpPr>
        <dsp:cNvPr id="0" name=""/>
        <dsp:cNvSpPr/>
      </dsp:nvSpPr>
      <dsp:spPr>
        <a:xfrm>
          <a:off x="2381030" y="582527"/>
          <a:ext cx="4616345" cy="4616345"/>
        </a:xfrm>
        <a:prstGeom prst="blockArc">
          <a:avLst>
            <a:gd name="adj1" fmla="val 10028571"/>
            <a:gd name="adj2" fmla="val 13114286"/>
            <a:gd name="adj3" fmla="val 39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0C4183-B0F3-7B41-976F-C20B684DBE7A}">
      <dsp:nvSpPr>
        <dsp:cNvPr id="0" name=""/>
        <dsp:cNvSpPr/>
      </dsp:nvSpPr>
      <dsp:spPr>
        <a:xfrm>
          <a:off x="2381030" y="582527"/>
          <a:ext cx="4616345" cy="4616345"/>
        </a:xfrm>
        <a:prstGeom prst="blockArc">
          <a:avLst>
            <a:gd name="adj1" fmla="val 6942857"/>
            <a:gd name="adj2" fmla="val 10028571"/>
            <a:gd name="adj3" fmla="val 39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FAE6F5-54E1-E54F-97A1-88AC77BD3BAB}">
      <dsp:nvSpPr>
        <dsp:cNvPr id="0" name=""/>
        <dsp:cNvSpPr/>
      </dsp:nvSpPr>
      <dsp:spPr>
        <a:xfrm>
          <a:off x="2339667" y="563830"/>
          <a:ext cx="4616345" cy="4616345"/>
        </a:xfrm>
        <a:prstGeom prst="blockArc">
          <a:avLst>
            <a:gd name="adj1" fmla="val 3857143"/>
            <a:gd name="adj2" fmla="val 6942857"/>
            <a:gd name="adj3" fmla="val 39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A05423-4D63-E040-85B6-05159B54AD46}">
      <dsp:nvSpPr>
        <dsp:cNvPr id="0" name=""/>
        <dsp:cNvSpPr/>
      </dsp:nvSpPr>
      <dsp:spPr>
        <a:xfrm>
          <a:off x="2381030" y="563830"/>
          <a:ext cx="4616345" cy="4616345"/>
        </a:xfrm>
        <a:prstGeom prst="blockArc">
          <a:avLst>
            <a:gd name="adj1" fmla="val 771429"/>
            <a:gd name="adj2" fmla="val 3857143"/>
            <a:gd name="adj3" fmla="val 39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1DD587-58FE-8248-BE66-F774D55B42CC}">
      <dsp:nvSpPr>
        <dsp:cNvPr id="0" name=""/>
        <dsp:cNvSpPr/>
      </dsp:nvSpPr>
      <dsp:spPr>
        <a:xfrm>
          <a:off x="2381030" y="582527"/>
          <a:ext cx="4616345" cy="4616345"/>
        </a:xfrm>
        <a:prstGeom prst="blockArc">
          <a:avLst>
            <a:gd name="adj1" fmla="val 19285714"/>
            <a:gd name="adj2" fmla="val 771429"/>
            <a:gd name="adj3" fmla="val 39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356AB4-F287-8945-94F0-89D4A7576FD4}">
      <dsp:nvSpPr>
        <dsp:cNvPr id="0" name=""/>
        <dsp:cNvSpPr/>
      </dsp:nvSpPr>
      <dsp:spPr>
        <a:xfrm>
          <a:off x="2381030" y="582527"/>
          <a:ext cx="4616345" cy="4616345"/>
        </a:xfrm>
        <a:prstGeom prst="blockArc">
          <a:avLst>
            <a:gd name="adj1" fmla="val 16200000"/>
            <a:gd name="adj2" fmla="val 19285714"/>
            <a:gd name="adj3" fmla="val 39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AFF57C-A59E-B547-BC11-4310C33D56D7}">
      <dsp:nvSpPr>
        <dsp:cNvPr id="0" name=""/>
        <dsp:cNvSpPr/>
      </dsp:nvSpPr>
      <dsp:spPr>
        <a:xfrm>
          <a:off x="3793949" y="1995446"/>
          <a:ext cx="1790506" cy="179050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a:latin typeface="+mj-lt"/>
            </a:rPr>
            <a:t>NWE Capital</a:t>
          </a:r>
        </a:p>
      </dsp:txBody>
      <dsp:txXfrm>
        <a:off x="4056163" y="2257660"/>
        <a:ext cx="1266078" cy="1266078"/>
      </dsp:txXfrm>
    </dsp:sp>
    <dsp:sp modelId="{3D60949B-AD26-1943-9B39-BA0CDAFF4925}">
      <dsp:nvSpPr>
        <dsp:cNvPr id="0" name=""/>
        <dsp:cNvSpPr/>
      </dsp:nvSpPr>
      <dsp:spPr>
        <a:xfrm>
          <a:off x="4062525" y="970"/>
          <a:ext cx="1253354" cy="125335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smtClean="0">
              <a:latin typeface="+mj-lt"/>
            </a:rPr>
            <a:t>Overheid</a:t>
          </a:r>
          <a:endParaRPr lang="nl-NL" sz="1600" kern="1200" dirty="0">
            <a:latin typeface="+mj-lt"/>
          </a:endParaRPr>
        </a:p>
      </dsp:txBody>
      <dsp:txXfrm>
        <a:off x="4246074" y="184519"/>
        <a:ext cx="886256" cy="886256"/>
      </dsp:txXfrm>
    </dsp:sp>
    <dsp:sp modelId="{F82D7271-2225-C049-A894-C7730CAF82D0}">
      <dsp:nvSpPr>
        <dsp:cNvPr id="0" name=""/>
        <dsp:cNvSpPr/>
      </dsp:nvSpPr>
      <dsp:spPr>
        <a:xfrm>
          <a:off x="5831851" y="853032"/>
          <a:ext cx="1253354" cy="125335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err="1" smtClean="0">
              <a:latin typeface="+mj-lt"/>
            </a:rPr>
            <a:t>Ontw</a:t>
          </a:r>
          <a:r>
            <a:rPr lang="nl-NL" sz="1600" kern="1200" dirty="0" smtClean="0">
              <a:latin typeface="+mj-lt"/>
            </a:rPr>
            <a:t>. </a:t>
          </a:r>
          <a:r>
            <a:rPr lang="nl-NL" sz="1600" kern="1200" dirty="0" err="1" smtClean="0">
              <a:latin typeface="+mj-lt"/>
            </a:rPr>
            <a:t>Mij-en</a:t>
          </a:r>
          <a:endParaRPr lang="nl-NL" sz="1600" kern="1200" dirty="0">
            <a:latin typeface="+mj-lt"/>
          </a:endParaRPr>
        </a:p>
      </dsp:txBody>
      <dsp:txXfrm>
        <a:off x="6015400" y="1036581"/>
        <a:ext cx="886256" cy="886256"/>
      </dsp:txXfrm>
    </dsp:sp>
    <dsp:sp modelId="{9173A185-3DA7-C546-86AD-90B1E9F0D56E}">
      <dsp:nvSpPr>
        <dsp:cNvPr id="0" name=""/>
        <dsp:cNvSpPr/>
      </dsp:nvSpPr>
      <dsp:spPr>
        <a:xfrm>
          <a:off x="6268838" y="2767599"/>
          <a:ext cx="1253354" cy="125335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smtClean="0">
              <a:latin typeface="+mj-lt"/>
            </a:rPr>
            <a:t>SSX / DCSX</a:t>
          </a:r>
          <a:endParaRPr lang="nl-NL" sz="1600" kern="1200" dirty="0">
            <a:latin typeface="+mj-lt"/>
          </a:endParaRPr>
        </a:p>
      </dsp:txBody>
      <dsp:txXfrm>
        <a:off x="6452387" y="2951148"/>
        <a:ext cx="886256" cy="886256"/>
      </dsp:txXfrm>
    </dsp:sp>
    <dsp:sp modelId="{CC44EBB8-2168-F444-911F-AF7E64578C08}">
      <dsp:nvSpPr>
        <dsp:cNvPr id="0" name=""/>
        <dsp:cNvSpPr/>
      </dsp:nvSpPr>
      <dsp:spPr>
        <a:xfrm>
          <a:off x="5044427" y="4302961"/>
          <a:ext cx="1253354" cy="125335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a:latin typeface="+mj-lt"/>
            </a:rPr>
            <a:t>Startups / MKB</a:t>
          </a:r>
        </a:p>
      </dsp:txBody>
      <dsp:txXfrm>
        <a:off x="5227976" y="4486510"/>
        <a:ext cx="886256" cy="886256"/>
      </dsp:txXfrm>
    </dsp:sp>
    <dsp:sp modelId="{4ACA329B-B53A-7E48-8BC2-B3903675C4AD}">
      <dsp:nvSpPr>
        <dsp:cNvPr id="0" name=""/>
        <dsp:cNvSpPr/>
      </dsp:nvSpPr>
      <dsp:spPr>
        <a:xfrm>
          <a:off x="3080624" y="4302961"/>
          <a:ext cx="1253354" cy="125335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err="1" smtClean="0">
              <a:latin typeface="+mj-lt"/>
            </a:rPr>
            <a:t>Netwerk-en</a:t>
          </a:r>
          <a:endParaRPr lang="nl-NL" sz="1600" kern="1200" dirty="0">
            <a:latin typeface="+mj-lt"/>
          </a:endParaRPr>
        </a:p>
      </dsp:txBody>
      <dsp:txXfrm>
        <a:off x="3264173" y="4486510"/>
        <a:ext cx="886256" cy="886256"/>
      </dsp:txXfrm>
    </dsp:sp>
    <dsp:sp modelId="{7855C843-865F-5644-915A-9496B86A5CF0}">
      <dsp:nvSpPr>
        <dsp:cNvPr id="0" name=""/>
        <dsp:cNvSpPr/>
      </dsp:nvSpPr>
      <dsp:spPr>
        <a:xfrm>
          <a:off x="1856213" y="2767599"/>
          <a:ext cx="1253354" cy="125335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smtClean="0">
              <a:latin typeface="+mj-lt"/>
            </a:rPr>
            <a:t>Onderwijs</a:t>
          </a:r>
          <a:endParaRPr lang="nl-NL" sz="1600" kern="1200" dirty="0">
            <a:latin typeface="+mj-lt"/>
          </a:endParaRPr>
        </a:p>
      </dsp:txBody>
      <dsp:txXfrm>
        <a:off x="2039762" y="2951148"/>
        <a:ext cx="886256" cy="886256"/>
      </dsp:txXfrm>
    </dsp:sp>
    <dsp:sp modelId="{00A5AC05-9DEC-6048-80EF-550248955625}">
      <dsp:nvSpPr>
        <dsp:cNvPr id="0" name=""/>
        <dsp:cNvSpPr/>
      </dsp:nvSpPr>
      <dsp:spPr>
        <a:xfrm>
          <a:off x="2293200" y="853032"/>
          <a:ext cx="1253354" cy="125335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smtClean="0">
              <a:latin typeface="+mj-lt"/>
            </a:rPr>
            <a:t>Branche</a:t>
          </a:r>
          <a:endParaRPr lang="nl-NL" sz="1600" kern="1200" dirty="0">
            <a:latin typeface="+mj-lt"/>
          </a:endParaRPr>
        </a:p>
      </dsp:txBody>
      <dsp:txXfrm>
        <a:off x="2476749" y="1036581"/>
        <a:ext cx="886256" cy="886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DAD0A-4C2A-D347-B88B-0BE808E0ADBA}">
      <dsp:nvSpPr>
        <dsp:cNvPr id="0" name=""/>
        <dsp:cNvSpPr/>
      </dsp:nvSpPr>
      <dsp:spPr>
        <a:xfrm>
          <a:off x="334211" y="1038735"/>
          <a:ext cx="2561340" cy="844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nl-NL" sz="2400" kern="1200" dirty="0">
              <a:solidFill>
                <a:srgbClr val="404040"/>
              </a:solidFill>
              <a:latin typeface="+mj-lt"/>
            </a:rPr>
            <a:t>Online </a:t>
          </a:r>
          <a:r>
            <a:rPr lang="nl-NL" sz="2400" kern="1200" dirty="0" err="1">
              <a:solidFill>
                <a:srgbClr val="404040"/>
              </a:solidFill>
              <a:latin typeface="+mj-lt"/>
            </a:rPr>
            <a:t>activity</a:t>
          </a:r>
          <a:endParaRPr lang="nl-NL" sz="2400" kern="1200" dirty="0">
            <a:solidFill>
              <a:srgbClr val="404040"/>
            </a:solidFill>
            <a:latin typeface="+mj-lt"/>
          </a:endParaRPr>
        </a:p>
      </dsp:txBody>
      <dsp:txXfrm>
        <a:off x="334211" y="1038735"/>
        <a:ext cx="2561340" cy="844078"/>
      </dsp:txXfrm>
    </dsp:sp>
    <dsp:sp modelId="{46300F4E-37F9-024C-B9D9-76122312D48A}">
      <dsp:nvSpPr>
        <dsp:cNvPr id="0" name=""/>
        <dsp:cNvSpPr/>
      </dsp:nvSpPr>
      <dsp:spPr>
        <a:xfrm>
          <a:off x="2287" y="2818605"/>
          <a:ext cx="3225188" cy="158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nl-NL" sz="1000" i="1" kern="1200" dirty="0">
            <a:latin typeface="+mj-lt"/>
          </a:endParaRPr>
        </a:p>
      </dsp:txBody>
      <dsp:txXfrm>
        <a:off x="2287" y="2818605"/>
        <a:ext cx="3225188" cy="1581390"/>
      </dsp:txXfrm>
    </dsp:sp>
    <dsp:sp modelId="{EE4811E1-5C62-D74E-A59A-0BE3BFAEC64A}">
      <dsp:nvSpPr>
        <dsp:cNvPr id="0" name=""/>
        <dsp:cNvSpPr/>
      </dsp:nvSpPr>
      <dsp:spPr>
        <a:xfrm>
          <a:off x="331300" y="782019"/>
          <a:ext cx="203742" cy="2037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87CB69-8393-034D-A913-8F4EBAD0DABF}">
      <dsp:nvSpPr>
        <dsp:cNvPr id="0" name=""/>
        <dsp:cNvSpPr/>
      </dsp:nvSpPr>
      <dsp:spPr>
        <a:xfrm>
          <a:off x="473920" y="496778"/>
          <a:ext cx="203742" cy="2037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8B4EA73-FAF9-624C-86D2-57C16396A5AF}">
      <dsp:nvSpPr>
        <dsp:cNvPr id="0" name=""/>
        <dsp:cNvSpPr/>
      </dsp:nvSpPr>
      <dsp:spPr>
        <a:xfrm>
          <a:off x="816209" y="553827"/>
          <a:ext cx="320167" cy="32016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651829A-79EC-FB46-AF06-18D08BBF30C7}">
      <dsp:nvSpPr>
        <dsp:cNvPr id="0" name=""/>
        <dsp:cNvSpPr/>
      </dsp:nvSpPr>
      <dsp:spPr>
        <a:xfrm>
          <a:off x="1101449" y="240062"/>
          <a:ext cx="203742" cy="2037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F070CF-24E8-5542-A8F0-253D57FB63BE}">
      <dsp:nvSpPr>
        <dsp:cNvPr id="0" name=""/>
        <dsp:cNvSpPr/>
      </dsp:nvSpPr>
      <dsp:spPr>
        <a:xfrm>
          <a:off x="1472261" y="125966"/>
          <a:ext cx="203742" cy="2037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90F46C-A79A-284D-8F12-0985D98347D5}">
      <dsp:nvSpPr>
        <dsp:cNvPr id="0" name=""/>
        <dsp:cNvSpPr/>
      </dsp:nvSpPr>
      <dsp:spPr>
        <a:xfrm>
          <a:off x="1928645" y="325634"/>
          <a:ext cx="203742" cy="2037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BBE61D-6B40-1045-8E47-888A4F184D87}">
      <dsp:nvSpPr>
        <dsp:cNvPr id="0" name=""/>
        <dsp:cNvSpPr/>
      </dsp:nvSpPr>
      <dsp:spPr>
        <a:xfrm>
          <a:off x="2213886" y="468254"/>
          <a:ext cx="320167" cy="32016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50F01E-238A-AB48-A3E4-48DD14669C16}">
      <dsp:nvSpPr>
        <dsp:cNvPr id="0" name=""/>
        <dsp:cNvSpPr/>
      </dsp:nvSpPr>
      <dsp:spPr>
        <a:xfrm>
          <a:off x="2613222" y="782019"/>
          <a:ext cx="203742" cy="2037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C8A651-29C8-F349-A8A2-3CF1E8BF78AE}">
      <dsp:nvSpPr>
        <dsp:cNvPr id="0" name=""/>
        <dsp:cNvSpPr/>
      </dsp:nvSpPr>
      <dsp:spPr>
        <a:xfrm>
          <a:off x="2784366" y="1095783"/>
          <a:ext cx="203742" cy="2037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52C682-E003-0E49-ACEE-F2943B544E1D}">
      <dsp:nvSpPr>
        <dsp:cNvPr id="0" name=""/>
        <dsp:cNvSpPr/>
      </dsp:nvSpPr>
      <dsp:spPr>
        <a:xfrm>
          <a:off x="1301117" y="496778"/>
          <a:ext cx="523910" cy="52391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8C0EF1-B24B-E044-8C03-A880982327D9}">
      <dsp:nvSpPr>
        <dsp:cNvPr id="0" name=""/>
        <dsp:cNvSpPr/>
      </dsp:nvSpPr>
      <dsp:spPr>
        <a:xfrm>
          <a:off x="188680" y="1580691"/>
          <a:ext cx="203742" cy="2037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2F180C-1342-2745-ADA0-2A97DCFD525F}">
      <dsp:nvSpPr>
        <dsp:cNvPr id="0" name=""/>
        <dsp:cNvSpPr/>
      </dsp:nvSpPr>
      <dsp:spPr>
        <a:xfrm>
          <a:off x="359824" y="1837407"/>
          <a:ext cx="320167" cy="32016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97DD6B-D47C-0842-8E8C-FD581FE195F1}">
      <dsp:nvSpPr>
        <dsp:cNvPr id="0" name=""/>
        <dsp:cNvSpPr/>
      </dsp:nvSpPr>
      <dsp:spPr>
        <a:xfrm>
          <a:off x="787685" y="2065599"/>
          <a:ext cx="465698" cy="46569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E044F7-4C23-D84F-A39E-5665E8336D44}">
      <dsp:nvSpPr>
        <dsp:cNvPr id="0" name=""/>
        <dsp:cNvSpPr/>
      </dsp:nvSpPr>
      <dsp:spPr>
        <a:xfrm>
          <a:off x="1386689" y="2436412"/>
          <a:ext cx="203742" cy="2037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6CA6793-F34B-4749-AA94-1B14F7253586}">
      <dsp:nvSpPr>
        <dsp:cNvPr id="0" name=""/>
        <dsp:cNvSpPr/>
      </dsp:nvSpPr>
      <dsp:spPr>
        <a:xfrm>
          <a:off x="1500785" y="2065599"/>
          <a:ext cx="320167" cy="32016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178425-9457-DD42-B294-DF9664CEB867}">
      <dsp:nvSpPr>
        <dsp:cNvPr id="0" name=""/>
        <dsp:cNvSpPr/>
      </dsp:nvSpPr>
      <dsp:spPr>
        <a:xfrm>
          <a:off x="1786025" y="2464936"/>
          <a:ext cx="203742" cy="2037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A0F0BC-329B-DF4C-9C83-871EB9A5B218}">
      <dsp:nvSpPr>
        <dsp:cNvPr id="0" name=""/>
        <dsp:cNvSpPr/>
      </dsp:nvSpPr>
      <dsp:spPr>
        <a:xfrm>
          <a:off x="2042741" y="2008551"/>
          <a:ext cx="465698" cy="46569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471EBA-7A95-B448-8E77-81E3663C8331}">
      <dsp:nvSpPr>
        <dsp:cNvPr id="0" name=""/>
        <dsp:cNvSpPr/>
      </dsp:nvSpPr>
      <dsp:spPr>
        <a:xfrm>
          <a:off x="2670270" y="1894455"/>
          <a:ext cx="320167" cy="32016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5068AB-7E85-BA48-8728-87F128D677D3}">
      <dsp:nvSpPr>
        <dsp:cNvPr id="0" name=""/>
        <dsp:cNvSpPr/>
      </dsp:nvSpPr>
      <dsp:spPr>
        <a:xfrm>
          <a:off x="3227475" y="553352"/>
          <a:ext cx="940286" cy="1795109"/>
        </a:xfrm>
        <a:prstGeom prst="chevron">
          <a:avLst>
            <a:gd name="adj" fmla="val 623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BD568C-F67B-DD42-A841-F8ECC9B4B729}">
      <dsp:nvSpPr>
        <dsp:cNvPr id="0" name=""/>
        <dsp:cNvSpPr/>
      </dsp:nvSpPr>
      <dsp:spPr>
        <a:xfrm>
          <a:off x="3996801" y="553352"/>
          <a:ext cx="940286" cy="1795109"/>
        </a:xfrm>
        <a:prstGeom prst="chevron">
          <a:avLst>
            <a:gd name="adj" fmla="val 623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844A9C-B660-2049-8071-6DBAE4E2914F}">
      <dsp:nvSpPr>
        <dsp:cNvPr id="0" name=""/>
        <dsp:cNvSpPr/>
      </dsp:nvSpPr>
      <dsp:spPr>
        <a:xfrm>
          <a:off x="5492322" y="426003"/>
          <a:ext cx="2179755" cy="217975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nl-NL" sz="2400" kern="1200" dirty="0">
              <a:latin typeface="+mj-lt"/>
            </a:rPr>
            <a:t>Startups</a:t>
          </a:r>
        </a:p>
        <a:p>
          <a:pPr lvl="0" algn="ctr" defTabSz="1066800">
            <a:lnSpc>
              <a:spcPct val="90000"/>
            </a:lnSpc>
            <a:spcBef>
              <a:spcPct val="0"/>
            </a:spcBef>
            <a:spcAft>
              <a:spcPct val="35000"/>
            </a:spcAft>
          </a:pPr>
          <a:r>
            <a:rPr lang="nl-NL" sz="2400" kern="1200" dirty="0" err="1">
              <a:latin typeface="+mj-lt"/>
            </a:rPr>
            <a:t>discovered</a:t>
          </a:r>
          <a:endParaRPr lang="nl-NL" sz="2400" kern="1200" dirty="0">
            <a:latin typeface="+mj-lt"/>
          </a:endParaRPr>
        </a:p>
      </dsp:txBody>
      <dsp:txXfrm>
        <a:off x="5811540" y="745221"/>
        <a:ext cx="1541319" cy="1541319"/>
      </dsp:txXfrm>
    </dsp:sp>
    <dsp:sp modelId="{55137041-41B5-824E-BD54-993C0FEC1C36}">
      <dsp:nvSpPr>
        <dsp:cNvPr id="0" name=""/>
        <dsp:cNvSpPr/>
      </dsp:nvSpPr>
      <dsp:spPr>
        <a:xfrm>
          <a:off x="4937087" y="2818605"/>
          <a:ext cx="3290224" cy="158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nl-NL" sz="1000" i="1" kern="1200" dirty="0">
            <a:latin typeface="+mj-lt"/>
          </a:endParaRPr>
        </a:p>
      </dsp:txBody>
      <dsp:txXfrm>
        <a:off x="4937087" y="2818605"/>
        <a:ext cx="3290224" cy="1581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208B8-E39E-3A47-A429-86C1AF38AC44}">
      <dsp:nvSpPr>
        <dsp:cNvPr id="0" name=""/>
        <dsp:cNvSpPr/>
      </dsp:nvSpPr>
      <dsp:spPr>
        <a:xfrm>
          <a:off x="933121" y="326247"/>
          <a:ext cx="3409989" cy="118424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36E2AA-3D69-FE47-AAED-889388BC33AC}">
      <dsp:nvSpPr>
        <dsp:cNvPr id="0" name=""/>
        <dsp:cNvSpPr/>
      </dsp:nvSpPr>
      <dsp:spPr>
        <a:xfrm>
          <a:off x="2312977" y="3226060"/>
          <a:ext cx="660850" cy="422944"/>
        </a:xfrm>
        <a:prstGeom prst="down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0A065DF2-E044-B542-B1B3-7D034A76E55D}">
      <dsp:nvSpPr>
        <dsp:cNvPr id="0" name=""/>
        <dsp:cNvSpPr/>
      </dsp:nvSpPr>
      <dsp:spPr>
        <a:xfrm>
          <a:off x="500914" y="3745277"/>
          <a:ext cx="4284977" cy="79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nl-NL" sz="2800" kern="1200" dirty="0" err="1" smtClean="0">
              <a:solidFill>
                <a:srgbClr val="404040"/>
              </a:solidFill>
              <a:latin typeface="+mj-lt"/>
            </a:rPr>
            <a:t>Listing</a:t>
          </a:r>
          <a:r>
            <a:rPr lang="nl-NL" sz="2800" kern="1200" dirty="0" smtClean="0">
              <a:solidFill>
                <a:srgbClr val="404040"/>
              </a:solidFill>
              <a:latin typeface="+mj-lt"/>
            </a:rPr>
            <a:t> </a:t>
          </a:r>
          <a:r>
            <a:rPr lang="nl-NL" sz="2800" kern="1200" dirty="0" err="1" smtClean="0">
              <a:solidFill>
                <a:srgbClr val="404040"/>
              </a:solidFill>
              <a:latin typeface="+mj-lt"/>
            </a:rPr>
            <a:t>attendees</a:t>
          </a:r>
          <a:r>
            <a:rPr lang="nl-NL" sz="2800" kern="1200" dirty="0" smtClean="0">
              <a:solidFill>
                <a:srgbClr val="404040"/>
              </a:solidFill>
              <a:latin typeface="+mj-lt"/>
            </a:rPr>
            <a:t> database</a:t>
          </a:r>
          <a:endParaRPr lang="nl-NL" sz="2800" kern="1200" dirty="0">
            <a:solidFill>
              <a:srgbClr val="404040"/>
            </a:solidFill>
            <a:latin typeface="+mj-lt"/>
          </a:endParaRPr>
        </a:p>
      </dsp:txBody>
      <dsp:txXfrm>
        <a:off x="500914" y="3745277"/>
        <a:ext cx="4284977" cy="793020"/>
      </dsp:txXfrm>
    </dsp:sp>
    <dsp:sp modelId="{5824026B-EAE4-2549-B437-A5961A869751}">
      <dsp:nvSpPr>
        <dsp:cNvPr id="0" name=""/>
        <dsp:cNvSpPr/>
      </dsp:nvSpPr>
      <dsp:spPr>
        <a:xfrm>
          <a:off x="2172877" y="1601954"/>
          <a:ext cx="1189531" cy="118953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kern="1200">
              <a:latin typeface="+mj-lt"/>
            </a:rPr>
            <a:t>Feedback</a:t>
          </a:r>
        </a:p>
      </dsp:txBody>
      <dsp:txXfrm>
        <a:off x="2347080" y="1776157"/>
        <a:ext cx="841125" cy="841125"/>
      </dsp:txXfrm>
    </dsp:sp>
    <dsp:sp modelId="{E81396DC-7A48-1044-8DBF-B7C0629A3F78}">
      <dsp:nvSpPr>
        <dsp:cNvPr id="0" name=""/>
        <dsp:cNvSpPr/>
      </dsp:nvSpPr>
      <dsp:spPr>
        <a:xfrm>
          <a:off x="1321701" y="709541"/>
          <a:ext cx="1189531" cy="118953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kern="1200">
              <a:latin typeface="+mj-lt"/>
            </a:rPr>
            <a:t>Beoordeling</a:t>
          </a:r>
        </a:p>
      </dsp:txBody>
      <dsp:txXfrm>
        <a:off x="1495904" y="883744"/>
        <a:ext cx="841125" cy="841125"/>
      </dsp:txXfrm>
    </dsp:sp>
    <dsp:sp modelId="{F8B88E2B-5101-F646-A4A1-29CA9E81E3DF}">
      <dsp:nvSpPr>
        <dsp:cNvPr id="0" name=""/>
        <dsp:cNvSpPr/>
      </dsp:nvSpPr>
      <dsp:spPr>
        <a:xfrm>
          <a:off x="2558126" y="525832"/>
          <a:ext cx="1189531" cy="118953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kern="1200">
              <a:latin typeface="+mj-lt"/>
            </a:rPr>
            <a:t>Aanmelding</a:t>
          </a:r>
        </a:p>
      </dsp:txBody>
      <dsp:txXfrm>
        <a:off x="2732329" y="700035"/>
        <a:ext cx="841125" cy="841125"/>
      </dsp:txXfrm>
    </dsp:sp>
    <dsp:sp modelId="{74F2E75C-824C-1848-87C2-0D4C1A133CC8}">
      <dsp:nvSpPr>
        <dsp:cNvPr id="0" name=""/>
        <dsp:cNvSpPr/>
      </dsp:nvSpPr>
      <dsp:spPr>
        <a:xfrm>
          <a:off x="682183" y="202739"/>
          <a:ext cx="3700764" cy="296061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C3DC9-0FE6-024F-B42C-4E7859AC8FE7}">
      <dsp:nvSpPr>
        <dsp:cNvPr id="0" name=""/>
        <dsp:cNvSpPr/>
      </dsp:nvSpPr>
      <dsp:spPr>
        <a:xfrm flipH="1">
          <a:off x="1" y="0"/>
          <a:ext cx="4561071" cy="1721287"/>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947CB8-E1B3-AB4E-AF10-F0B08ABACA87}">
      <dsp:nvSpPr>
        <dsp:cNvPr id="0" name=""/>
        <dsp:cNvSpPr/>
      </dsp:nvSpPr>
      <dsp:spPr>
        <a:xfrm>
          <a:off x="1558" y="516386"/>
          <a:ext cx="1012879" cy="68851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kern="1200">
              <a:latin typeface="+mj-lt"/>
            </a:rPr>
            <a:t>Sniffers</a:t>
          </a:r>
        </a:p>
      </dsp:txBody>
      <dsp:txXfrm>
        <a:off x="35168" y="549996"/>
        <a:ext cx="945659" cy="621294"/>
      </dsp:txXfrm>
    </dsp:sp>
    <dsp:sp modelId="{0D16F4B3-C831-7049-9EAB-1548A1E28450}">
      <dsp:nvSpPr>
        <dsp:cNvPr id="0" name=""/>
        <dsp:cNvSpPr/>
      </dsp:nvSpPr>
      <dsp:spPr>
        <a:xfrm>
          <a:off x="1183251" y="516386"/>
          <a:ext cx="1012879" cy="68851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kern="1200">
              <a:latin typeface="+mj-lt"/>
            </a:rPr>
            <a:t>Ambassa-deurs</a:t>
          </a:r>
        </a:p>
      </dsp:txBody>
      <dsp:txXfrm>
        <a:off x="1216861" y="549996"/>
        <a:ext cx="945659" cy="621294"/>
      </dsp:txXfrm>
    </dsp:sp>
    <dsp:sp modelId="{C2980636-12D3-1F4F-86F3-71DCDF5B7175}">
      <dsp:nvSpPr>
        <dsp:cNvPr id="0" name=""/>
        <dsp:cNvSpPr/>
      </dsp:nvSpPr>
      <dsp:spPr>
        <a:xfrm>
          <a:off x="2364943" y="516386"/>
          <a:ext cx="1012879" cy="68851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kern="1200" dirty="0" smtClean="0">
              <a:latin typeface="+mj-lt"/>
            </a:rPr>
            <a:t>Netwerk</a:t>
          </a:r>
          <a:endParaRPr lang="nl-NL" sz="1600" kern="1200" dirty="0">
            <a:latin typeface="+mj-lt"/>
          </a:endParaRPr>
        </a:p>
      </dsp:txBody>
      <dsp:txXfrm>
        <a:off x="2398553" y="549996"/>
        <a:ext cx="945659" cy="621294"/>
      </dsp:txXfrm>
    </dsp:sp>
    <dsp:sp modelId="{B9CBA21E-0897-D041-ACFF-BD59797C9728}">
      <dsp:nvSpPr>
        <dsp:cNvPr id="0" name=""/>
        <dsp:cNvSpPr/>
      </dsp:nvSpPr>
      <dsp:spPr>
        <a:xfrm>
          <a:off x="3546635" y="516386"/>
          <a:ext cx="1012879" cy="68851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NL" sz="1600" kern="1200" dirty="0" smtClean="0">
              <a:latin typeface="+mj-lt"/>
            </a:rPr>
            <a:t>Spontaan</a:t>
          </a:r>
          <a:endParaRPr lang="nl-NL" sz="1600" kern="1200" dirty="0">
            <a:latin typeface="+mj-lt"/>
          </a:endParaRPr>
        </a:p>
      </dsp:txBody>
      <dsp:txXfrm>
        <a:off x="3580245" y="549996"/>
        <a:ext cx="945659" cy="6212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90CBD8-2809-864E-890D-57DF3006AC7E}" type="datetimeFigureOut">
              <a:rPr lang="nl-NL" smtClean="0"/>
              <a:pPr/>
              <a:t>22-11-2013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5C189-F3AD-AA4E-A923-13E3B6647EB7}" type="slidenum">
              <a:rPr lang="nl-NL" smtClean="0"/>
              <a:pPr/>
              <a:t>‹nr.›</a:t>
            </a:fld>
            <a:endParaRPr lang="nl-NL"/>
          </a:p>
        </p:txBody>
      </p:sp>
    </p:spTree>
    <p:extLst>
      <p:ext uri="{BB962C8B-B14F-4D97-AF65-F5344CB8AC3E}">
        <p14:creationId xmlns:p14="http://schemas.microsoft.com/office/powerpoint/2010/main" val="321105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1361B-2BDD-284A-8606-400EA4E24CB3}" type="datetimeFigureOut">
              <a:rPr lang="nl-NL" smtClean="0"/>
              <a:pPr/>
              <a:t>22-11-2013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16ED52-29AF-294E-9E96-E1F71304EFFF}" type="slidenum">
              <a:rPr lang="nl-NL" smtClean="0"/>
              <a:pPr/>
              <a:t>‹nr.›</a:t>
            </a:fld>
            <a:endParaRPr lang="nl-NL"/>
          </a:p>
        </p:txBody>
      </p:sp>
    </p:spTree>
    <p:extLst>
      <p:ext uri="{BB962C8B-B14F-4D97-AF65-F5344CB8AC3E}">
        <p14:creationId xmlns:p14="http://schemas.microsoft.com/office/powerpoint/2010/main" val="1151387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Alhoewel</a:t>
            </a:r>
            <a:r>
              <a:rPr lang="en-US" dirty="0" smtClean="0"/>
              <a:t> </a:t>
            </a:r>
            <a:r>
              <a:rPr lang="en-US" dirty="0" err="1" smtClean="0"/>
              <a:t>deze</a:t>
            </a:r>
            <a:r>
              <a:rPr lang="en-US" dirty="0" smtClean="0"/>
              <a:t> </a:t>
            </a:r>
            <a:r>
              <a:rPr lang="en-US" dirty="0" err="1" smtClean="0"/>
              <a:t>titel</a:t>
            </a:r>
            <a:r>
              <a:rPr lang="en-US" dirty="0" smtClean="0"/>
              <a:t> </a:t>
            </a:r>
            <a:r>
              <a:rPr lang="en-US" dirty="0" err="1" smtClean="0"/>
              <a:t>dus</a:t>
            </a:r>
            <a:r>
              <a:rPr lang="en-US" dirty="0" smtClean="0"/>
              <a:t> in het Engels is </a:t>
            </a:r>
            <a:r>
              <a:rPr lang="en-US" dirty="0" err="1" smtClean="0"/>
              <a:t>zal</a:t>
            </a:r>
            <a:r>
              <a:rPr lang="en-US" dirty="0" smtClean="0"/>
              <a:t> </a:t>
            </a:r>
            <a:r>
              <a:rPr lang="en-US" dirty="0" err="1" smtClean="0"/>
              <a:t>ik</a:t>
            </a:r>
            <a:r>
              <a:rPr lang="en-US" dirty="0" smtClean="0"/>
              <a:t> de </a:t>
            </a:r>
            <a:r>
              <a:rPr lang="en-US" dirty="0" err="1" smtClean="0"/>
              <a:t>presentatie</a:t>
            </a:r>
            <a:r>
              <a:rPr lang="en-US" dirty="0" smtClean="0"/>
              <a:t> </a:t>
            </a:r>
            <a:r>
              <a:rPr lang="en-US" dirty="0" err="1" smtClean="0"/>
              <a:t>verder</a:t>
            </a:r>
            <a:r>
              <a:rPr lang="en-US" dirty="0" smtClean="0"/>
              <a:t> in het </a:t>
            </a:r>
            <a:r>
              <a:rPr lang="en-US" dirty="0" err="1" smtClean="0"/>
              <a:t>Nederlands</a:t>
            </a:r>
            <a:r>
              <a:rPr lang="en-US" dirty="0" smtClean="0"/>
              <a:t> </a:t>
            </a:r>
            <a:r>
              <a:rPr lang="en-US" dirty="0" err="1" smtClean="0"/>
              <a:t>houden</a:t>
            </a:r>
            <a:r>
              <a:rPr lang="en-US" dirty="0" smtClean="0"/>
              <a:t>.</a:t>
            </a:r>
            <a:endParaRPr lang="en-US" dirty="0"/>
          </a:p>
        </p:txBody>
      </p:sp>
      <p:sp>
        <p:nvSpPr>
          <p:cNvPr id="4" name="Slide Number Placeholder 3"/>
          <p:cNvSpPr>
            <a:spLocks noGrp="1"/>
          </p:cNvSpPr>
          <p:nvPr>
            <p:ph type="sldNum" sz="quarter" idx="10"/>
          </p:nvPr>
        </p:nvSpPr>
        <p:spPr/>
        <p:txBody>
          <a:bodyPr/>
          <a:lstStyle/>
          <a:p>
            <a:fld id="{1016ED52-29AF-294E-9E96-E1F71304EFFF}" type="slidenum">
              <a:rPr lang="nl-NL" smtClean="0"/>
              <a:pPr/>
              <a:t>2</a:t>
            </a:fld>
            <a:endParaRPr lang="nl-NL"/>
          </a:p>
        </p:txBody>
      </p:sp>
    </p:spTree>
    <p:extLst>
      <p:ext uri="{BB962C8B-B14F-4D97-AF65-F5344CB8AC3E}">
        <p14:creationId xmlns:p14="http://schemas.microsoft.com/office/powerpoint/2010/main" val="389352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i="0" kern="1200" dirty="0" smtClean="0">
                <a:solidFill>
                  <a:schemeClr val="tx1"/>
                </a:solidFill>
                <a:effectLst/>
                <a:latin typeface="+mn-lt"/>
                <a:ea typeface="+mn-ea"/>
                <a:cs typeface="+mn-cs"/>
              </a:rPr>
              <a:t>……..Ik ben blij dat ik voor wat betreft die laatste vraag bij deze gelegenheid een werkelijk bijzondere aankondiging kan doen. Namelijk de</a:t>
            </a:r>
            <a:r>
              <a:rPr lang="nl-NL" sz="1200" i="0" kern="1200" baseline="0" dirty="0" smtClean="0">
                <a:solidFill>
                  <a:schemeClr val="tx1"/>
                </a:solidFill>
                <a:effectLst/>
                <a:latin typeface="+mn-lt"/>
                <a:ea typeface="+mn-ea"/>
                <a:cs typeface="+mn-cs"/>
              </a:rPr>
              <a:t> recente oprichting van een van ‘s werelds eerste officiele agentschappen van de SSX hier in Nederland. U heeft reeds uitgelegd gekregen hoe SSX als Listing Advisor en Broker actief is op onze DCSX aandelenbeurs. Kenmerkend is dus nogmaals, ook voor de Nederlandse en Noord Westelijk Europese landen dat de focus is op nieuw kapitaal voor met name de wat kleinere startups en dat via het inzetten van het wereldwijde online netwerk, zeg maar de “www” wereld. </a:t>
            </a:r>
            <a:endParaRPr lang="en-GB" sz="120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1016ED52-29AF-294E-9E96-E1F71304EFFF}" type="slidenum">
              <a:rPr lang="nl-NL" smtClean="0"/>
              <a:pPr/>
              <a:t>11</a:t>
            </a:fld>
            <a:endParaRPr lang="nl-NL"/>
          </a:p>
        </p:txBody>
      </p:sp>
    </p:spTree>
    <p:extLst>
      <p:ext uri="{BB962C8B-B14F-4D97-AF65-F5344CB8AC3E}">
        <p14:creationId xmlns:p14="http://schemas.microsoft.com/office/powerpoint/2010/main" val="332604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solidFill>
                  <a:srgbClr val="000000"/>
                </a:solidFill>
              </a:rPr>
              <a:t>De SSX nogmaals is dus ee</a:t>
            </a:r>
            <a:r>
              <a:rPr lang="nl-NL" baseline="0" dirty="0" smtClean="0">
                <a:solidFill>
                  <a:srgbClr val="000000"/>
                </a:solidFill>
              </a:rPr>
              <a:t>n online listing advisor en broker van de DCSX. Ze heeft een online platform ontwikkeld dat door gebruik van het internet, actief gebruik van social media en creatieve moderne netwerken van captains of industry (ambassadeurs) zich toegang verschaft tot innovatieve ondernemingen die op zoek zijn naar werkkapitaal. Na het eerder hierboven genoemde trechter proces worden de uitverkoren bedrijven dan begeleid naar een notering op de DCSX alwaar wereldwijd investeerders risico kapitaal kunnen verschaffen . En dat is nu precies zoals het hoort. Ik roep graag bij u in herinnering de oprichting van de Amsterdamse beurs, hier 50 kilometer vandaan, de geschiedenis herhaalt zich. ……. En……De beurs , in dit geval de DCSX vervult weer haar rudimentaire rol: het helpen bij het verschaffen van kapitaal door investeerders en ondernemers bij elkaar te brengen. Echter, nu met de inzet van de meest moderne middelen, social media en andere internet gebaseerde speciale interesse groeperingen en daardoor goed toegankelijk voor het midden en kleinbedrijf en de wat kleinere investeerders over de gehele wereld.</a:t>
            </a:r>
            <a:endParaRPr lang="nl-NL" dirty="0">
              <a:solidFill>
                <a:srgbClr val="000000"/>
              </a:solidFill>
            </a:endParaRPr>
          </a:p>
        </p:txBody>
      </p:sp>
      <p:sp>
        <p:nvSpPr>
          <p:cNvPr id="4" name="Tijdelijke aanduiding voor dianummer 3"/>
          <p:cNvSpPr>
            <a:spLocks noGrp="1"/>
          </p:cNvSpPr>
          <p:nvPr>
            <p:ph type="sldNum" sz="quarter" idx="10"/>
          </p:nvPr>
        </p:nvSpPr>
        <p:spPr/>
        <p:txBody>
          <a:bodyPr/>
          <a:lstStyle/>
          <a:p>
            <a:fld id="{1016ED52-29AF-294E-9E96-E1F71304EFFF}" type="slidenum">
              <a:rPr lang="nl-NL" smtClean="0"/>
              <a:pPr/>
              <a:t>12</a:t>
            </a:fld>
            <a:endParaRPr lang="nl-NL"/>
          </a:p>
        </p:txBody>
      </p:sp>
    </p:spTree>
    <p:extLst>
      <p:ext uri="{BB962C8B-B14F-4D97-AF65-F5344CB8AC3E}">
        <p14:creationId xmlns:p14="http://schemas.microsoft.com/office/powerpoint/2010/main" val="1896437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i="0" kern="1200" dirty="0" smtClean="0">
                <a:solidFill>
                  <a:srgbClr val="000000"/>
                </a:solidFill>
                <a:effectLst/>
                <a:latin typeface="+mn-lt"/>
                <a:ea typeface="+mn-ea"/>
                <a:cs typeface="+mn-cs"/>
              </a:rPr>
              <a:t>Met ingang van 1 oktober jongstleden is er in Nederland een Agentschap van de SSX. Samen met de Start Up Stock Exchange (SSX) heeft</a:t>
            </a:r>
            <a:r>
              <a:rPr lang="nl-NL" sz="1200" i="0" kern="1200" baseline="0" dirty="0" smtClean="0">
                <a:solidFill>
                  <a:srgbClr val="000000"/>
                </a:solidFill>
                <a:effectLst/>
                <a:latin typeface="+mn-lt"/>
                <a:ea typeface="+mn-ea"/>
                <a:cs typeface="+mn-cs"/>
              </a:rPr>
              <a:t> de DSCX het in het </a:t>
            </a:r>
            <a:r>
              <a:rPr lang="nl-NL" sz="1200" i="0" kern="1200" dirty="0" smtClean="0">
                <a:solidFill>
                  <a:srgbClr val="000000"/>
                </a:solidFill>
                <a:effectLst/>
                <a:latin typeface="+mn-lt"/>
                <a:ea typeface="+mn-ea"/>
                <a:cs typeface="+mn-cs"/>
              </a:rPr>
              <a:t>leven roepen van dit Agentschap tot stand weten te brengen.  </a:t>
            </a:r>
            <a:endParaRPr lang="nl-NL" i="0" dirty="0" smtClean="0">
              <a:solidFill>
                <a:srgbClr val="000000"/>
              </a:solidFill>
            </a:endParaRPr>
          </a:p>
          <a:p>
            <a:r>
              <a:rPr lang="nl-NL" sz="1200" i="0" kern="1200" dirty="0" smtClean="0">
                <a:solidFill>
                  <a:srgbClr val="000000"/>
                </a:solidFill>
                <a:effectLst/>
                <a:latin typeface="+mn-lt"/>
                <a:ea typeface="+mn-ea"/>
                <a:cs typeface="+mn-cs"/>
              </a:rPr>
              <a:t>Het Agentschap</a:t>
            </a:r>
            <a:r>
              <a:rPr lang="nl-NL" sz="1200" i="0" kern="1200" baseline="0" dirty="0" smtClean="0">
                <a:solidFill>
                  <a:srgbClr val="000000"/>
                </a:solidFill>
                <a:effectLst/>
                <a:latin typeface="+mn-lt"/>
                <a:ea typeface="+mn-ea"/>
                <a:cs typeface="+mn-cs"/>
              </a:rPr>
              <a:t> heeft </a:t>
            </a:r>
            <a:r>
              <a:rPr lang="nl-NL" sz="1200" i="0" kern="1200" dirty="0" smtClean="0">
                <a:solidFill>
                  <a:srgbClr val="000000"/>
                </a:solidFill>
                <a:effectLst/>
                <a:latin typeface="+mn-lt"/>
                <a:ea typeface="+mn-ea"/>
                <a:cs typeface="+mn-cs"/>
              </a:rPr>
              <a:t>de</a:t>
            </a:r>
            <a:r>
              <a:rPr lang="nl-NL" sz="1200" i="0" kern="1200" baseline="0" dirty="0" smtClean="0">
                <a:solidFill>
                  <a:srgbClr val="000000"/>
                </a:solidFill>
                <a:effectLst/>
                <a:latin typeface="+mn-lt"/>
                <a:ea typeface="+mn-ea"/>
                <a:cs typeface="+mn-cs"/>
              </a:rPr>
              <a:t> naam NWE Capital. NWE staat voor Noord West Europa, en is tegelijk een anagram van NEW. NWE capital heeft als doel het zorg dragen voor nieuw kapitaal voor ondernemingen (ook  in de startup fase) in het midden en kleinbedrijf. Deze groep van ondernemingen heeft zoals we al zagen over de hele wereld, maar ook in noord west europa en nederland, grote moeite om op de ouderwetse manier kapitaal aan te trekken. </a:t>
            </a:r>
          </a:p>
          <a:p>
            <a:r>
              <a:rPr lang="nl-NL" sz="1200" i="0" kern="1200" baseline="0" dirty="0" smtClean="0">
                <a:solidFill>
                  <a:srgbClr val="000000"/>
                </a:solidFill>
                <a:effectLst/>
                <a:latin typeface="+mn-lt"/>
                <a:ea typeface="+mn-ea"/>
                <a:cs typeface="+mn-cs"/>
              </a:rPr>
              <a:t>NWE doet dit door verbindingen te leggen tussen een breed scala van betrokkenen, allen op hun eigen manier van grote invloed en belang bij het realiseren van innovatie, groei en werkgelegenheid. Ik loop ze even met u door.</a:t>
            </a:r>
          </a:p>
          <a:p>
            <a:r>
              <a:rPr lang="nl-NL" sz="1200" i="0" kern="1200" baseline="0" dirty="0" smtClean="0">
                <a:solidFill>
                  <a:srgbClr val="000000"/>
                </a:solidFill>
                <a:effectLst/>
                <a:latin typeface="+mn-lt"/>
                <a:ea typeface="+mn-ea"/>
                <a:cs typeface="+mn-cs"/>
              </a:rPr>
              <a:t>Om te beginnen speelt het MKB een belangrijke rol, immers veruit het grootste deel van alle innovaties ontstaat vanuit het MKB. De verbinding wordt gelegd met Netwerken, Onderwijs instellingen zoals hogescholen, toptechnologie instituten – soms aansluitend op sectorbeleid - en universiteiten, Brancheorganisaties – denk aan MKB Nederland en nu ook ONL (jaaa de NWE Capital Agency is 100 % politically correct en maakt dus geen onderscheid ;-)” . Een en ander zal geschieden in nauwe samenwerking met de overheid, en met ook de (lokale) ontwikkelingsmaatschappijen.  SSX en DCSX sluiten dan uiteindelijk telkens de cirkel met de noodzakelijk laatste begeleiding naar een notering en het uiteindelijke doel: het noodzakelijke kapitaal aan te trekken.</a:t>
            </a:r>
            <a:endParaRPr lang="en-GB" sz="1200" i="0" kern="1200" dirty="0" smtClean="0">
              <a:solidFill>
                <a:srgbClr val="000000"/>
              </a:solidFill>
              <a:effectLst/>
              <a:latin typeface="+mn-lt"/>
              <a:ea typeface="+mn-ea"/>
              <a:cs typeface="+mn-cs"/>
            </a:endParaRPr>
          </a:p>
          <a:p>
            <a:r>
              <a:rPr lang="nl-NL" sz="1200" i="0" kern="1200" dirty="0" smtClean="0">
                <a:solidFill>
                  <a:srgbClr val="000000"/>
                </a:solidFill>
                <a:effectLst/>
                <a:latin typeface="+mn-lt"/>
                <a:ea typeface="+mn-ea"/>
                <a:cs typeface="+mn-cs"/>
              </a:rPr>
              <a:t> </a:t>
            </a:r>
            <a:endParaRPr lang="en-GB" sz="1200" i="0" kern="1200" dirty="0" smtClean="0">
              <a:solidFill>
                <a:srgbClr val="000000"/>
              </a:solidFill>
              <a:effectLst/>
              <a:latin typeface="+mn-lt"/>
              <a:ea typeface="+mn-ea"/>
              <a:cs typeface="+mn-cs"/>
            </a:endParaRPr>
          </a:p>
          <a:p>
            <a:endParaRPr lang="nl-NL" i="0" dirty="0" smtClean="0">
              <a:solidFill>
                <a:srgbClr val="000000"/>
              </a:solidFill>
            </a:endParaRPr>
          </a:p>
          <a:p>
            <a:endParaRPr lang="nl-NL" i="0" dirty="0" smtClean="0">
              <a:solidFill>
                <a:srgbClr val="000000"/>
              </a:solidFill>
            </a:endParaRPr>
          </a:p>
          <a:p>
            <a:endParaRPr lang="nl-NL" i="0" dirty="0">
              <a:solidFill>
                <a:srgbClr val="000000"/>
              </a:solidFill>
            </a:endParaRPr>
          </a:p>
        </p:txBody>
      </p:sp>
      <p:sp>
        <p:nvSpPr>
          <p:cNvPr id="4" name="Tijdelijke aanduiding voor dianummer 3"/>
          <p:cNvSpPr>
            <a:spLocks noGrp="1"/>
          </p:cNvSpPr>
          <p:nvPr>
            <p:ph type="sldNum" sz="quarter" idx="10"/>
          </p:nvPr>
        </p:nvSpPr>
        <p:spPr/>
        <p:txBody>
          <a:bodyPr/>
          <a:lstStyle/>
          <a:p>
            <a:fld id="{1016ED52-29AF-294E-9E96-E1F71304EFFF}" type="slidenum">
              <a:rPr lang="nl-NL" smtClean="0"/>
              <a:pPr/>
              <a:t>13</a:t>
            </a:fld>
            <a:endParaRPr lang="nl-NL"/>
          </a:p>
        </p:txBody>
      </p:sp>
    </p:spTree>
    <p:extLst>
      <p:ext uri="{BB962C8B-B14F-4D97-AF65-F5344CB8AC3E}">
        <p14:creationId xmlns:p14="http://schemas.microsoft.com/office/powerpoint/2010/main" val="1903621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i="0" kern="1200" dirty="0" smtClean="0">
                <a:solidFill>
                  <a:srgbClr val="000000"/>
                </a:solidFill>
                <a:latin typeface="+mn-lt"/>
                <a:ea typeface="+mn-ea"/>
                <a:cs typeface="+mn-cs"/>
              </a:rPr>
              <a:t>Wat</a:t>
            </a:r>
            <a:r>
              <a:rPr lang="nl-NL" sz="1200" i="0" kern="1200" baseline="0" dirty="0" smtClean="0">
                <a:solidFill>
                  <a:srgbClr val="000000"/>
                </a:solidFill>
                <a:latin typeface="+mn-lt"/>
                <a:ea typeface="+mn-ea"/>
                <a:cs typeface="+mn-cs"/>
              </a:rPr>
              <a:t> is er nu zo vernieuwend of hoe werkt dit ?  Ik geef een voorbeeld van actieve selectie door NWE.</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i="0" kern="1200" dirty="0" smtClean="0">
                <a:solidFill>
                  <a:srgbClr val="000000"/>
                </a:solidFill>
                <a:latin typeface="+mn-lt"/>
                <a:ea typeface="+mn-ea"/>
                <a:cs typeface="+mn-cs"/>
              </a:rPr>
              <a:t>Met behulp van BIG data analyse identificeert NWE </a:t>
            </a:r>
            <a:r>
              <a:rPr lang="nl-NL" sz="1200" i="1" kern="1200" dirty="0" err="1" smtClean="0">
                <a:solidFill>
                  <a:srgbClr val="000000"/>
                </a:solidFill>
                <a:latin typeface="+mn-lt"/>
                <a:ea typeface="+mn-ea"/>
                <a:cs typeface="+mn-cs"/>
              </a:rPr>
              <a:t>Capital</a:t>
            </a:r>
            <a:r>
              <a:rPr lang="nl-NL" sz="1200" i="0" kern="1200" baseline="0" dirty="0" smtClean="0">
                <a:solidFill>
                  <a:srgbClr val="000000"/>
                </a:solidFill>
                <a:latin typeface="+mn-lt"/>
                <a:ea typeface="+mn-ea"/>
                <a:cs typeface="+mn-cs"/>
              </a:rPr>
              <a:t> </a:t>
            </a:r>
            <a:r>
              <a:rPr lang="nl-NL" sz="1200" i="0" kern="1200" dirty="0" smtClean="0">
                <a:solidFill>
                  <a:srgbClr val="000000"/>
                </a:solidFill>
                <a:latin typeface="+mn-lt"/>
                <a:ea typeface="+mn-ea"/>
                <a:cs typeface="+mn-cs"/>
              </a:rPr>
              <a:t>zowel starters als snelgroeiende ondernemingen op het wereld</a:t>
            </a:r>
            <a:r>
              <a:rPr lang="nl-NL" sz="1200" i="0" kern="1200" baseline="0" dirty="0" smtClean="0">
                <a:solidFill>
                  <a:srgbClr val="000000"/>
                </a:solidFill>
                <a:latin typeface="+mn-lt"/>
                <a:ea typeface="+mn-ea"/>
                <a:cs typeface="+mn-cs"/>
              </a:rPr>
              <a:t> wijde net</a:t>
            </a:r>
            <a:r>
              <a:rPr lang="nl-NL" sz="1200" i="0" kern="1200" dirty="0" smtClean="0">
                <a:solidFill>
                  <a:srgbClr val="000000"/>
                </a:solidFill>
                <a:latin typeface="+mn-lt"/>
                <a:ea typeface="+mn-ea"/>
                <a:cs typeface="+mn-cs"/>
              </a:rPr>
              <a:t>. Denk aan het inventariseren en combineren  van</a:t>
            </a:r>
            <a:r>
              <a:rPr lang="nl-NL" sz="1200" i="0" kern="1200" baseline="0" dirty="0" smtClean="0">
                <a:solidFill>
                  <a:srgbClr val="000000"/>
                </a:solidFill>
                <a:latin typeface="+mn-lt"/>
                <a:ea typeface="+mn-ea"/>
                <a:cs typeface="+mn-cs"/>
              </a:rPr>
              <a:t> publieke databases, </a:t>
            </a:r>
            <a:r>
              <a:rPr lang="nl-NL" sz="1200" i="0" kern="1200" baseline="0" dirty="0" err="1" smtClean="0">
                <a:solidFill>
                  <a:srgbClr val="000000"/>
                </a:solidFill>
                <a:latin typeface="+mn-lt"/>
                <a:ea typeface="+mn-ea"/>
                <a:cs typeface="+mn-cs"/>
              </a:rPr>
              <a:t>social</a:t>
            </a:r>
            <a:r>
              <a:rPr lang="nl-NL" sz="1200" i="0" kern="1200" baseline="0" dirty="0" smtClean="0">
                <a:solidFill>
                  <a:srgbClr val="000000"/>
                </a:solidFill>
                <a:latin typeface="+mn-lt"/>
                <a:ea typeface="+mn-ea"/>
                <a:cs typeface="+mn-cs"/>
              </a:rPr>
              <a:t> media, blogs, online </a:t>
            </a:r>
            <a:r>
              <a:rPr lang="nl-NL" sz="1200" i="0" kern="1200" baseline="0" dirty="0" err="1" smtClean="0">
                <a:solidFill>
                  <a:srgbClr val="000000"/>
                </a:solidFill>
                <a:latin typeface="+mn-lt"/>
                <a:ea typeface="+mn-ea"/>
                <a:cs typeface="+mn-cs"/>
              </a:rPr>
              <a:t>newspapers</a:t>
            </a:r>
            <a:r>
              <a:rPr lang="nl-NL" sz="1200" i="0" kern="1200" baseline="0" dirty="0" smtClean="0">
                <a:solidFill>
                  <a:srgbClr val="000000"/>
                </a:solidFill>
                <a:latin typeface="+mn-lt"/>
                <a:ea typeface="+mn-ea"/>
                <a:cs typeface="+mn-cs"/>
              </a:rPr>
              <a:t> en databanken zoals de Kamer van Koophandel.</a:t>
            </a:r>
            <a:endParaRPr lang="nl-NL" sz="1200" i="0" kern="1200" dirty="0" smtClean="0">
              <a:solidFill>
                <a:srgbClr val="000000"/>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i="0" kern="1200" dirty="0" smtClean="0">
                <a:solidFill>
                  <a:srgbClr val="000000"/>
                </a:solidFill>
                <a:latin typeface="+mn-lt"/>
                <a:ea typeface="+mn-ea"/>
                <a:cs typeface="+mn-cs"/>
              </a:rPr>
              <a:t>De uitkomsten van de digitale analyse worden dan door NWE wekelijks beoordeeld en</a:t>
            </a:r>
            <a:r>
              <a:rPr lang="nl-NL" sz="1200" i="0" kern="1200" baseline="0" dirty="0" smtClean="0">
                <a:solidFill>
                  <a:srgbClr val="000000"/>
                </a:solidFill>
                <a:latin typeface="+mn-lt"/>
                <a:ea typeface="+mn-ea"/>
                <a:cs typeface="+mn-cs"/>
              </a:rPr>
              <a:t> </a:t>
            </a:r>
            <a:r>
              <a:rPr lang="nl-NL" sz="1200" i="0" kern="1200" dirty="0" smtClean="0">
                <a:solidFill>
                  <a:srgbClr val="000000"/>
                </a:solidFill>
                <a:latin typeface="+mn-lt"/>
                <a:ea typeface="+mn-ea"/>
                <a:cs typeface="+mn-cs"/>
              </a:rPr>
              <a:t>verbinding  wordt gelegd met partijen.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i="0" kern="1200" dirty="0" smtClean="0">
              <a:solidFill>
                <a:srgbClr val="000000"/>
              </a:solidFill>
              <a:latin typeface="+mn-lt"/>
              <a:ea typeface="+mn-ea"/>
              <a:cs typeface="+mn-cs"/>
            </a:endParaRPr>
          </a:p>
          <a:p>
            <a:endParaRPr lang="nl-NL" i="0" dirty="0">
              <a:solidFill>
                <a:srgbClr val="000000"/>
              </a:solidFill>
            </a:endParaRPr>
          </a:p>
        </p:txBody>
      </p:sp>
      <p:sp>
        <p:nvSpPr>
          <p:cNvPr id="4" name="Tijdelijke aanduiding voor dianummer 3"/>
          <p:cNvSpPr>
            <a:spLocks noGrp="1"/>
          </p:cNvSpPr>
          <p:nvPr>
            <p:ph type="sldNum" sz="quarter" idx="10"/>
          </p:nvPr>
        </p:nvSpPr>
        <p:spPr/>
        <p:txBody>
          <a:bodyPr/>
          <a:lstStyle/>
          <a:p>
            <a:fld id="{1016ED52-29AF-294E-9E96-E1F71304EFFF}" type="slidenum">
              <a:rPr lang="nl-NL" smtClean="0"/>
              <a:pPr/>
              <a:t>14</a:t>
            </a:fld>
            <a:endParaRPr lang="nl-NL"/>
          </a:p>
        </p:txBody>
      </p:sp>
    </p:spTree>
    <p:extLst>
      <p:ext uri="{BB962C8B-B14F-4D97-AF65-F5344CB8AC3E}">
        <p14:creationId xmlns:p14="http://schemas.microsoft.com/office/powerpoint/2010/main" val="2545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1000"/>
              </a:spcAft>
            </a:pPr>
            <a:r>
              <a:rPr lang="nl-NL" sz="1200" b="0" dirty="0" smtClean="0">
                <a:solidFill>
                  <a:srgbClr val="000000"/>
                </a:solidFill>
                <a:effectLst/>
                <a:latin typeface="+mn-lt"/>
                <a:ea typeface="Calibri"/>
                <a:cs typeface="Calibri"/>
              </a:rPr>
              <a:t>Ook wordt er doo</a:t>
            </a:r>
            <a:r>
              <a:rPr lang="nl-NL" sz="1200" b="0" baseline="0" dirty="0" smtClean="0">
                <a:solidFill>
                  <a:srgbClr val="000000"/>
                </a:solidFill>
                <a:effectLst/>
                <a:latin typeface="+mn-lt"/>
                <a:ea typeface="Calibri"/>
                <a:cs typeface="Calibri"/>
              </a:rPr>
              <a:t>r de samenwerking met hogescholen, toptechnologie instituten en universiteiten zowel een zogenaamd </a:t>
            </a:r>
            <a:r>
              <a:rPr lang="nl-NL" sz="1200" b="0" dirty="0" smtClean="0">
                <a:solidFill>
                  <a:srgbClr val="000000"/>
                </a:solidFill>
                <a:effectLst/>
                <a:latin typeface="+mn-lt"/>
                <a:ea typeface="Calibri"/>
                <a:cs typeface="Calibri"/>
              </a:rPr>
              <a:t>Sniffers als een ambassadeurs –netwerk Nederland gerealiseerd . </a:t>
            </a:r>
            <a:r>
              <a:rPr lang="nl-NL" sz="1200" b="0" i="1" dirty="0" smtClean="0">
                <a:solidFill>
                  <a:srgbClr val="000000"/>
                </a:solidFill>
                <a:effectLst/>
                <a:latin typeface="+mn-lt"/>
                <a:ea typeface="Calibri"/>
                <a:cs typeface="Calibri"/>
              </a:rPr>
              <a:t>(sniffers zijn studenten die een minor ‘business discovery’</a:t>
            </a:r>
            <a:r>
              <a:rPr lang="nl-NL" sz="1200" b="0" i="1" baseline="0" dirty="0" smtClean="0">
                <a:solidFill>
                  <a:srgbClr val="000000"/>
                </a:solidFill>
                <a:effectLst/>
                <a:latin typeface="+mn-lt"/>
                <a:ea typeface="Calibri"/>
                <a:cs typeface="Calibri"/>
              </a:rPr>
              <a:t> volgen en dus actief op zoek zijn tijdens hun studie naar nieuwe ondernemingen / startups)</a:t>
            </a:r>
            <a:endParaRPr lang="nl-NL" sz="1200" b="0" dirty="0" smtClean="0">
              <a:solidFill>
                <a:srgbClr val="000000"/>
              </a:solidFill>
              <a:effectLst/>
              <a:latin typeface="+mn-lt"/>
              <a:ea typeface="Calibri"/>
              <a:cs typeface="Calibri"/>
            </a:endParaRPr>
          </a:p>
          <a:p>
            <a:pPr>
              <a:spcAft>
                <a:spcPts val="1000"/>
              </a:spcAft>
            </a:pPr>
            <a:r>
              <a:rPr lang="nl-NL" sz="1200" b="0" dirty="0" smtClean="0">
                <a:solidFill>
                  <a:srgbClr val="000000"/>
                </a:solidFill>
                <a:effectLst/>
                <a:latin typeface="+mn-lt"/>
                <a:ea typeface="Calibri"/>
                <a:cs typeface="Calibri"/>
              </a:rPr>
              <a:t>In samenwerking met</a:t>
            </a:r>
            <a:r>
              <a:rPr lang="nl-NL" sz="1200" b="0" baseline="0" dirty="0" smtClean="0">
                <a:solidFill>
                  <a:srgbClr val="000000"/>
                </a:solidFill>
                <a:effectLst/>
                <a:latin typeface="+mn-lt"/>
                <a:ea typeface="Calibri"/>
                <a:cs typeface="Calibri"/>
              </a:rPr>
              <a:t> de opleidingsinstituten worden zogenaamde minor ‘business discoveries’ ontwikkeld waarmee een actieve rol is weggelegd voor studenten bij het ontdekken en herkennen van initiatieven met een hoge potentie in termen van groei, innovatie en werkgelegenheid.</a:t>
            </a:r>
            <a:endParaRPr lang="nl-NL" sz="1200" b="0" dirty="0" smtClean="0">
              <a:solidFill>
                <a:srgbClr val="000000"/>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1000"/>
              </a:spcAft>
              <a:buClrTx/>
              <a:buSzTx/>
              <a:buFontTx/>
              <a:buNone/>
              <a:tabLst/>
              <a:defRPr/>
            </a:pPr>
            <a:r>
              <a:rPr lang="nl-NL" sz="1200" b="0" dirty="0" smtClean="0">
                <a:solidFill>
                  <a:srgbClr val="000000"/>
                </a:solidFill>
                <a:effectLst/>
                <a:latin typeface="+mn-lt"/>
                <a:ea typeface="Calibri"/>
                <a:cs typeface="Calibri"/>
              </a:rPr>
              <a:t>Het brede ambassadeursnetwerk draagt bij aan cross border samenwerkingsverbanden. Ambassadeurs</a:t>
            </a:r>
            <a:r>
              <a:rPr lang="nl-NL" sz="1200" b="0" baseline="0" dirty="0" smtClean="0">
                <a:solidFill>
                  <a:srgbClr val="000000"/>
                </a:solidFill>
                <a:effectLst/>
                <a:latin typeface="+mn-lt"/>
                <a:ea typeface="Calibri"/>
                <a:cs typeface="Calibri"/>
              </a:rPr>
              <a:t> zullen in samenwerking met het studenten ‘sniffers-netwerk’ een eerste selectie maken en ook toegevoegde waarde leveren door verbindingen te leggen. Uiteindelijk gaan “levensvatbare” initiatieven dan door naar de SSX en de DCSX. </a:t>
            </a:r>
            <a:endParaRPr lang="en-GB" sz="1200" b="0" dirty="0">
              <a:solidFill>
                <a:srgbClr val="000000"/>
              </a:solidFill>
              <a:effectLst/>
              <a:latin typeface="+mn-lt"/>
              <a:ea typeface="Calibri"/>
              <a:cs typeface="Calibri"/>
            </a:endParaRPr>
          </a:p>
        </p:txBody>
      </p:sp>
      <p:sp>
        <p:nvSpPr>
          <p:cNvPr id="4" name="Tijdelijke aanduiding voor dianummer 3"/>
          <p:cNvSpPr>
            <a:spLocks noGrp="1"/>
          </p:cNvSpPr>
          <p:nvPr>
            <p:ph type="sldNum" sz="quarter" idx="10"/>
          </p:nvPr>
        </p:nvSpPr>
        <p:spPr/>
        <p:txBody>
          <a:bodyPr/>
          <a:lstStyle/>
          <a:p>
            <a:fld id="{1016ED52-29AF-294E-9E96-E1F71304EFFF}" type="slidenum">
              <a:rPr lang="nl-NL" smtClean="0"/>
              <a:pPr/>
              <a:t>15</a:t>
            </a:fld>
            <a:endParaRPr lang="nl-NL"/>
          </a:p>
        </p:txBody>
      </p:sp>
    </p:spTree>
    <p:extLst>
      <p:ext uri="{BB962C8B-B14F-4D97-AF65-F5344CB8AC3E}">
        <p14:creationId xmlns:p14="http://schemas.microsoft.com/office/powerpoint/2010/main" val="352303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dirty="0" smtClean="0">
                <a:solidFill>
                  <a:srgbClr val="000000"/>
                </a:solidFill>
                <a:effectLst/>
                <a:latin typeface="+mn-lt"/>
                <a:ea typeface="+mn-ea"/>
                <a:cs typeface="+mn-cs"/>
              </a:rPr>
              <a:t>De brede</a:t>
            </a:r>
            <a:r>
              <a:rPr lang="nl-NL" sz="1200" i="0" kern="1200" baseline="0" dirty="0" smtClean="0">
                <a:solidFill>
                  <a:srgbClr val="000000"/>
                </a:solidFill>
                <a:effectLst/>
                <a:latin typeface="+mn-lt"/>
                <a:ea typeface="+mn-ea"/>
                <a:cs typeface="+mn-cs"/>
              </a:rPr>
              <a:t> samenwerking die onder onder auspiciën van NWE Capital zal worden begeleid en georganiseerd  vormt de succesvolle motor tot </a:t>
            </a:r>
            <a:r>
              <a:rPr lang="nl-NL" sz="1200" i="0" kern="1200" baseline="0" smtClean="0">
                <a:solidFill>
                  <a:srgbClr val="000000"/>
                </a:solidFill>
                <a:effectLst/>
                <a:latin typeface="+mn-lt"/>
                <a:ea typeface="+mn-ea"/>
                <a:cs typeface="+mn-cs"/>
              </a:rPr>
              <a:t>het verkrijgen </a:t>
            </a:r>
            <a:r>
              <a:rPr lang="nl-NL" sz="1200" i="0" kern="1200" baseline="0" dirty="0" smtClean="0">
                <a:solidFill>
                  <a:srgbClr val="000000"/>
                </a:solidFill>
                <a:effectLst/>
                <a:latin typeface="+mn-lt"/>
                <a:ea typeface="+mn-ea"/>
                <a:cs typeface="+mn-cs"/>
              </a:rPr>
              <a:t>van het noodzakelijk werkkapitaal voor starters en het midden en kleinbedrijf.  Belangrijk om u te realiseren dat dit kapitaal over de GEHELE wereld wordt aangetrokken. Aanmelding, beoordeling en feedback op business initiatieven wordt verzorgd door de professionals en het netwerk van NWE </a:t>
            </a:r>
            <a:r>
              <a:rPr lang="nl-NL" sz="1200" i="0" kern="1200" baseline="0" dirty="0" err="1" smtClean="0">
                <a:solidFill>
                  <a:srgbClr val="000000"/>
                </a:solidFill>
                <a:effectLst/>
                <a:latin typeface="+mn-lt"/>
                <a:ea typeface="+mn-ea"/>
                <a:cs typeface="+mn-cs"/>
              </a:rPr>
              <a:t>capital</a:t>
            </a:r>
            <a:r>
              <a:rPr lang="nl-NL" sz="1200" i="0" kern="1200" baseline="0" dirty="0" smtClean="0">
                <a:solidFill>
                  <a:srgbClr val="000000"/>
                </a:solidFill>
                <a:effectLst/>
                <a:latin typeface="+mn-lt"/>
                <a:ea typeface="+mn-ea"/>
                <a:cs typeface="+mn-cs"/>
              </a:rPr>
              <a:t>.</a:t>
            </a:r>
          </a:p>
          <a:p>
            <a:endParaRPr lang="nl-NL" sz="1200" i="0" kern="1200" baseline="0" dirty="0" smtClean="0">
              <a:solidFill>
                <a:srgbClr val="000000"/>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1016ED52-29AF-294E-9E96-E1F71304EFFF}" type="slidenum">
              <a:rPr lang="nl-NL" smtClean="0"/>
              <a:pPr/>
              <a:t>16</a:t>
            </a:fld>
            <a:endParaRPr lang="nl-NL"/>
          </a:p>
        </p:txBody>
      </p:sp>
    </p:spTree>
    <p:extLst>
      <p:ext uri="{BB962C8B-B14F-4D97-AF65-F5344CB8AC3E}">
        <p14:creationId xmlns:p14="http://schemas.microsoft.com/office/powerpoint/2010/main" val="829109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baseline="0" dirty="0" smtClean="0">
                <a:solidFill>
                  <a:srgbClr val="000000"/>
                </a:solidFill>
                <a:effectLst/>
                <a:latin typeface="+mn-lt"/>
                <a:ea typeface="+mn-ea"/>
                <a:cs typeface="+mn-cs"/>
              </a:rPr>
              <a:t>Samenvattend. D</a:t>
            </a:r>
            <a:r>
              <a:rPr lang="nl-NL" sz="1200" i="0" kern="1200" dirty="0" smtClean="0">
                <a:solidFill>
                  <a:srgbClr val="000000"/>
                </a:solidFill>
                <a:effectLst/>
                <a:latin typeface="+mn-lt"/>
                <a:ea typeface="+mn-ea"/>
                <a:cs typeface="+mn-cs"/>
              </a:rPr>
              <a:t>eze opzet is een ideaal instrument om langs private weg financiering aan te trekken voor Start Ups en MKB-ers. Vooral in het</a:t>
            </a:r>
            <a:r>
              <a:rPr lang="nl-NL" sz="1200" i="0" kern="1200" baseline="0" dirty="0" smtClean="0">
                <a:solidFill>
                  <a:srgbClr val="000000"/>
                </a:solidFill>
                <a:effectLst/>
                <a:latin typeface="+mn-lt"/>
                <a:ea typeface="+mn-ea"/>
                <a:cs typeface="+mn-cs"/>
              </a:rPr>
              <a:t> Death Valley </a:t>
            </a:r>
            <a:r>
              <a:rPr lang="nl-NL" sz="1200" i="0" kern="1200" dirty="0" smtClean="0">
                <a:solidFill>
                  <a:srgbClr val="000000"/>
                </a:solidFill>
                <a:effectLst/>
                <a:latin typeface="+mn-lt"/>
                <a:ea typeface="+mn-ea"/>
                <a:cs typeface="+mn-cs"/>
              </a:rPr>
              <a:t>financieringsgebied waarin bedragen van enkele honderdduizenden tot enkele miljoenen Euro’s ter versterking van het werkkapitaal</a:t>
            </a:r>
            <a:r>
              <a:rPr lang="nl-NL" sz="1200" i="0" kern="1200" baseline="0" dirty="0" smtClean="0">
                <a:solidFill>
                  <a:srgbClr val="000000"/>
                </a:solidFill>
                <a:effectLst/>
                <a:latin typeface="+mn-lt"/>
                <a:ea typeface="+mn-ea"/>
                <a:cs typeface="+mn-cs"/>
              </a:rPr>
              <a:t> worden gezocht. Dit gaat dan </a:t>
            </a:r>
            <a:r>
              <a:rPr lang="nl-NL" sz="1200" i="0" kern="1200" dirty="0" smtClean="0">
                <a:solidFill>
                  <a:srgbClr val="000000"/>
                </a:solidFill>
                <a:effectLst/>
                <a:latin typeface="+mn-lt"/>
                <a:ea typeface="+mn-ea"/>
                <a:cs typeface="+mn-cs"/>
              </a:rPr>
              <a:t>middels een publieke notering op de Dutch Caribbean Securities Exchange van een deel van hun aandelenkapitaal wat een goede oplossing is tegenover het feit dat vroegere instrumenten (bankleningen, participatiemaatschappijen, en dergelijke) steeds minder voorhanden zijn.   </a:t>
            </a:r>
          </a:p>
          <a:p>
            <a:endParaRPr lang="nl-NL" sz="1200" i="0" kern="1200" dirty="0" smtClean="0">
              <a:solidFill>
                <a:srgbClr val="000000"/>
              </a:solidFill>
              <a:effectLst/>
              <a:latin typeface="+mn-lt"/>
              <a:ea typeface="+mn-ea"/>
              <a:cs typeface="+mn-cs"/>
            </a:endParaRPr>
          </a:p>
          <a:p>
            <a:r>
              <a:rPr lang="nl-NL" sz="1200" i="0" kern="1200" dirty="0" smtClean="0">
                <a:solidFill>
                  <a:srgbClr val="000000"/>
                </a:solidFill>
                <a:effectLst/>
                <a:latin typeface="+mn-lt"/>
                <a:ea typeface="+mn-ea"/>
                <a:cs typeface="+mn-cs"/>
              </a:rPr>
              <a:t>Het Agentschap NWE Capital</a:t>
            </a:r>
            <a:r>
              <a:rPr lang="nl-NL" sz="1200" i="0" kern="1200" baseline="0" dirty="0" smtClean="0">
                <a:solidFill>
                  <a:srgbClr val="000000"/>
                </a:solidFill>
                <a:effectLst/>
                <a:latin typeface="+mn-lt"/>
                <a:ea typeface="+mn-ea"/>
                <a:cs typeface="+mn-cs"/>
              </a:rPr>
              <a:t> </a:t>
            </a:r>
            <a:r>
              <a:rPr lang="nl-NL" sz="1200" i="0" kern="1200" dirty="0" smtClean="0">
                <a:solidFill>
                  <a:srgbClr val="000000"/>
                </a:solidFill>
                <a:effectLst/>
                <a:latin typeface="+mn-lt"/>
                <a:ea typeface="+mn-ea"/>
                <a:cs typeface="+mn-cs"/>
              </a:rPr>
              <a:t>zal in het komende jaar een wedstrijd onder Start Ups (1</a:t>
            </a:r>
            <a:r>
              <a:rPr lang="nl-NL" sz="1200" i="0" kern="1200" baseline="30000" dirty="0" smtClean="0">
                <a:solidFill>
                  <a:srgbClr val="000000"/>
                </a:solidFill>
                <a:effectLst/>
                <a:latin typeface="+mn-lt"/>
                <a:ea typeface="+mn-ea"/>
                <a:cs typeface="+mn-cs"/>
              </a:rPr>
              <a:t>e</a:t>
            </a:r>
            <a:r>
              <a:rPr lang="nl-NL" sz="1200" i="0" kern="1200" dirty="0" smtClean="0">
                <a:solidFill>
                  <a:srgbClr val="000000"/>
                </a:solidFill>
                <a:effectLst/>
                <a:latin typeface="+mn-lt"/>
                <a:ea typeface="+mn-ea"/>
                <a:cs typeface="+mn-cs"/>
              </a:rPr>
              <a:t> wedstrijd) en MKB-ers (parallelle 2</a:t>
            </a:r>
            <a:r>
              <a:rPr lang="nl-NL" sz="1200" i="0" kern="1200" baseline="30000" dirty="0" smtClean="0">
                <a:solidFill>
                  <a:srgbClr val="000000"/>
                </a:solidFill>
                <a:effectLst/>
                <a:latin typeface="+mn-lt"/>
                <a:ea typeface="+mn-ea"/>
                <a:cs typeface="+mn-cs"/>
              </a:rPr>
              <a:t>e</a:t>
            </a:r>
            <a:r>
              <a:rPr lang="nl-NL" sz="1200" i="0" kern="1200" dirty="0" smtClean="0">
                <a:solidFill>
                  <a:srgbClr val="000000"/>
                </a:solidFill>
                <a:effectLst/>
                <a:latin typeface="+mn-lt"/>
                <a:ea typeface="+mn-ea"/>
                <a:cs typeface="+mn-cs"/>
              </a:rPr>
              <a:t> wedstrijd) uitschrijven voor het beste Businessplan</a:t>
            </a:r>
            <a:r>
              <a:rPr lang="nl-NL" sz="1200" i="0" kern="1200" baseline="0" dirty="0" smtClean="0">
                <a:solidFill>
                  <a:srgbClr val="000000"/>
                </a:solidFill>
                <a:effectLst/>
                <a:latin typeface="+mn-lt"/>
                <a:ea typeface="+mn-ea"/>
                <a:cs typeface="+mn-cs"/>
              </a:rPr>
              <a:t> ofwel </a:t>
            </a:r>
            <a:r>
              <a:rPr lang="nl-NL" sz="1200" i="0" kern="1200" dirty="0" smtClean="0">
                <a:solidFill>
                  <a:srgbClr val="000000"/>
                </a:solidFill>
                <a:effectLst/>
                <a:latin typeface="+mn-lt"/>
                <a:ea typeface="+mn-ea"/>
                <a:cs typeface="+mn-cs"/>
              </a:rPr>
              <a:t>Introductie Prospectus om in elk van beide categorieën een gratis listing op</a:t>
            </a:r>
            <a:r>
              <a:rPr lang="nl-NL" sz="1200" i="0" kern="1200" baseline="0" dirty="0" smtClean="0">
                <a:solidFill>
                  <a:srgbClr val="000000"/>
                </a:solidFill>
                <a:effectLst/>
                <a:latin typeface="+mn-lt"/>
                <a:ea typeface="+mn-ea"/>
                <a:cs typeface="+mn-cs"/>
              </a:rPr>
              <a:t> de DCSX </a:t>
            </a:r>
            <a:r>
              <a:rPr lang="nl-NL" sz="1200" i="0" kern="1200" dirty="0" smtClean="0">
                <a:solidFill>
                  <a:srgbClr val="000000"/>
                </a:solidFill>
                <a:effectLst/>
                <a:latin typeface="+mn-lt"/>
                <a:ea typeface="+mn-ea"/>
                <a:cs typeface="+mn-cs"/>
              </a:rPr>
              <a:t>te verdienen.</a:t>
            </a:r>
          </a:p>
          <a:p>
            <a:endParaRPr lang="nl-NL" sz="1200" i="0" kern="1200" dirty="0" smtClean="0">
              <a:solidFill>
                <a:srgbClr val="000000"/>
              </a:solidFill>
              <a:effectLst/>
              <a:latin typeface="+mn-lt"/>
              <a:ea typeface="+mn-ea"/>
              <a:cs typeface="+mn-cs"/>
            </a:endParaRPr>
          </a:p>
          <a:p>
            <a:r>
              <a:rPr lang="nl-NL" sz="1200" i="0" kern="1200" dirty="0" smtClean="0">
                <a:solidFill>
                  <a:srgbClr val="000000"/>
                </a:solidFill>
                <a:effectLst/>
                <a:latin typeface="+mn-lt"/>
                <a:ea typeface="+mn-ea"/>
                <a:cs typeface="+mn-cs"/>
              </a:rPr>
              <a:t>Er is een inleidend seminar in de “planning” in het voorjaar van 2014 met alle betrokken partijen zoals: VNO NCW, MKB Nederland, ONL , de Universiteiten, Topsectoren  en het Ministerie van EZ in Nederland. Tijdens deze dag wordt het startschot gegeven voor de wedstrijd waarna later in het jaar , waarschijnlijk november 2014, tijdens een groter congres voor een bredere doelgroep</a:t>
            </a:r>
            <a:r>
              <a:rPr lang="nl-NL" sz="1200" i="0" kern="1200" baseline="30000" dirty="0" smtClean="0">
                <a:solidFill>
                  <a:srgbClr val="000000"/>
                </a:solidFill>
                <a:effectLst/>
                <a:latin typeface="+mn-lt"/>
                <a:ea typeface="+mn-ea"/>
                <a:cs typeface="+mn-cs"/>
              </a:rPr>
              <a:t> </a:t>
            </a:r>
            <a:r>
              <a:rPr lang="nl-NL" sz="1200" i="0" kern="1200" dirty="0" smtClean="0">
                <a:solidFill>
                  <a:srgbClr val="000000"/>
                </a:solidFill>
                <a:effectLst/>
                <a:latin typeface="+mn-lt"/>
                <a:ea typeface="+mn-ea"/>
                <a:cs typeface="+mn-cs"/>
              </a:rPr>
              <a:t>de prijsuitreiking zal  plaatsvinden op voordracht van een uit eminente Nederlanders bestaande vakjury.</a:t>
            </a:r>
            <a:endParaRPr lang="nl-NL" i="0" dirty="0" smtClean="0">
              <a:solidFill>
                <a:srgbClr val="000000"/>
              </a:solidFill>
            </a:endParaRPr>
          </a:p>
          <a:p>
            <a:endParaRPr lang="nl-NL" sz="12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rPr>
              <a:t>Het</a:t>
            </a:r>
            <a:r>
              <a:rPr lang="nl-NL" sz="1200" baseline="0" dirty="0" smtClean="0">
                <a:solidFill>
                  <a:srgbClr val="000000"/>
                </a:solidFill>
              </a:rPr>
              <a:t> resultaat van iedere listing of notering zal zijn: </a:t>
            </a:r>
            <a:r>
              <a:rPr lang="nl-NL" sz="1200" dirty="0" smtClean="0">
                <a:solidFill>
                  <a:srgbClr val="000000"/>
                </a:solidFill>
              </a:rPr>
              <a:t>Verhandelbare beursgenoteerde aandelen en toegang tot wereldwijd kapitaal, e.e.a. binnen de jurisdictie van het Koninkrijk der Nederlanden.</a:t>
            </a:r>
          </a:p>
          <a:p>
            <a:endParaRPr lang="nl-NL" sz="1200" dirty="0">
              <a:solidFill>
                <a:srgbClr val="000000"/>
              </a:solidFill>
            </a:endParaRPr>
          </a:p>
        </p:txBody>
      </p:sp>
      <p:sp>
        <p:nvSpPr>
          <p:cNvPr id="4" name="Tijdelijke aanduiding voor dianummer 3"/>
          <p:cNvSpPr>
            <a:spLocks noGrp="1"/>
          </p:cNvSpPr>
          <p:nvPr>
            <p:ph type="sldNum" sz="quarter" idx="10"/>
          </p:nvPr>
        </p:nvSpPr>
        <p:spPr/>
        <p:txBody>
          <a:bodyPr/>
          <a:lstStyle/>
          <a:p>
            <a:fld id="{1016ED52-29AF-294E-9E96-E1F71304EFFF}" type="slidenum">
              <a:rPr lang="nl-NL" smtClean="0"/>
              <a:pPr/>
              <a:t>17</a:t>
            </a:fld>
            <a:endParaRPr lang="nl-NL"/>
          </a:p>
        </p:txBody>
      </p:sp>
    </p:spTree>
    <p:extLst>
      <p:ext uri="{BB962C8B-B14F-4D97-AF65-F5344CB8AC3E}">
        <p14:creationId xmlns:p14="http://schemas.microsoft.com/office/powerpoint/2010/main" val="2282054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16ED52-29AF-294E-9E96-E1F71304EFFF}" type="slidenum">
              <a:rPr lang="nl-NL" smtClean="0"/>
              <a:pPr/>
              <a:t>18</a:t>
            </a:fld>
            <a:endParaRPr lang="nl-NL"/>
          </a:p>
        </p:txBody>
      </p:sp>
    </p:spTree>
    <p:extLst>
      <p:ext uri="{BB962C8B-B14F-4D97-AF65-F5344CB8AC3E}">
        <p14:creationId xmlns:p14="http://schemas.microsoft.com/office/powerpoint/2010/main" val="213161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Als</a:t>
            </a:r>
            <a:r>
              <a:rPr lang="en-US" dirty="0" smtClean="0"/>
              <a:t> we over de Dutch Caribbean Securities Exchange </a:t>
            </a:r>
            <a:r>
              <a:rPr lang="en-US" dirty="0" err="1" smtClean="0"/>
              <a:t>praten</a:t>
            </a:r>
            <a:r>
              <a:rPr lang="en-US" dirty="0" smtClean="0"/>
              <a:t> </a:t>
            </a:r>
            <a:r>
              <a:rPr lang="en-US" dirty="0" err="1" smtClean="0"/>
              <a:t>moeten</a:t>
            </a:r>
            <a:r>
              <a:rPr lang="en-US" dirty="0" smtClean="0"/>
              <a:t> we </a:t>
            </a:r>
            <a:r>
              <a:rPr lang="en-US" dirty="0" err="1" smtClean="0"/>
              <a:t>dit</a:t>
            </a:r>
            <a:r>
              <a:rPr lang="en-US" dirty="0" smtClean="0"/>
              <a:t> </a:t>
            </a:r>
            <a:r>
              <a:rPr lang="en-US" dirty="0" err="1" smtClean="0"/>
              <a:t>zien</a:t>
            </a:r>
            <a:r>
              <a:rPr lang="en-US" dirty="0" smtClean="0"/>
              <a:t> in het </a:t>
            </a:r>
            <a:r>
              <a:rPr lang="en-US" dirty="0" err="1" smtClean="0"/>
              <a:t>bredere</a:t>
            </a:r>
            <a:r>
              <a:rPr lang="en-US" dirty="0" smtClean="0"/>
              <a:t> </a:t>
            </a:r>
            <a:r>
              <a:rPr lang="en-US" dirty="0" err="1" smtClean="0"/>
              <a:t>kader</a:t>
            </a:r>
            <a:r>
              <a:rPr lang="en-US" dirty="0" smtClean="0"/>
              <a:t> van de </a:t>
            </a:r>
            <a:r>
              <a:rPr lang="en-US" dirty="0" err="1" smtClean="0"/>
              <a:t>financiele</a:t>
            </a:r>
            <a:r>
              <a:rPr lang="en-US" dirty="0" smtClean="0"/>
              <a:t> </a:t>
            </a:r>
            <a:r>
              <a:rPr lang="en-US" dirty="0" err="1" smtClean="0"/>
              <a:t>dienstverlenings</a:t>
            </a:r>
            <a:r>
              <a:rPr lang="en-US" dirty="0" smtClean="0"/>
              <a:t> sector (en </a:t>
            </a:r>
            <a:r>
              <a:rPr lang="en-US" dirty="0" err="1" smtClean="0"/>
              <a:t>dan</a:t>
            </a:r>
            <a:r>
              <a:rPr lang="en-US" dirty="0" smtClean="0"/>
              <a:t> met name de international </a:t>
            </a:r>
            <a:r>
              <a:rPr lang="en-US" dirty="0" err="1" smtClean="0"/>
              <a:t>kant</a:t>
            </a:r>
            <a:r>
              <a:rPr lang="en-US" dirty="0" smtClean="0"/>
              <a:t> </a:t>
            </a:r>
            <a:r>
              <a:rPr lang="en-US" dirty="0" err="1" smtClean="0"/>
              <a:t>daarvan</a:t>
            </a:r>
            <a:r>
              <a:rPr lang="en-US" dirty="0" smtClean="0"/>
              <a:t>) van Curacao . </a:t>
            </a:r>
          </a:p>
          <a:p>
            <a:r>
              <a:rPr lang="en-US" dirty="0" smtClean="0"/>
              <a:t>De DCSX is </a:t>
            </a:r>
            <a:r>
              <a:rPr lang="en-US" dirty="0" err="1" smtClean="0"/>
              <a:t>een</a:t>
            </a:r>
            <a:r>
              <a:rPr lang="en-US" dirty="0" smtClean="0"/>
              <a:t> absolute must in de </a:t>
            </a:r>
            <a:r>
              <a:rPr lang="en-US" dirty="0" err="1" smtClean="0"/>
              <a:t>schakel</a:t>
            </a:r>
            <a:r>
              <a:rPr lang="en-US" dirty="0" smtClean="0"/>
              <a:t> van de </a:t>
            </a:r>
            <a:r>
              <a:rPr lang="en-US" dirty="0" err="1" smtClean="0"/>
              <a:t>verschillende</a:t>
            </a:r>
            <a:r>
              <a:rPr lang="en-US" dirty="0" smtClean="0"/>
              <a:t> </a:t>
            </a:r>
            <a:r>
              <a:rPr lang="en-US" dirty="0" err="1" smtClean="0"/>
              <a:t>soorten</a:t>
            </a:r>
            <a:r>
              <a:rPr lang="en-US" dirty="0" smtClean="0"/>
              <a:t> </a:t>
            </a:r>
            <a:r>
              <a:rPr lang="en-US" dirty="0" err="1" smtClean="0"/>
              <a:t>financiele</a:t>
            </a:r>
            <a:r>
              <a:rPr lang="en-US" dirty="0" smtClean="0"/>
              <a:t> </a:t>
            </a:r>
            <a:r>
              <a:rPr lang="en-US" dirty="0" err="1" smtClean="0"/>
              <a:t>dienstverlenings</a:t>
            </a:r>
            <a:r>
              <a:rPr lang="en-US" dirty="0" smtClean="0"/>
              <a:t> </a:t>
            </a:r>
            <a:r>
              <a:rPr lang="en-US" dirty="0" err="1" smtClean="0"/>
              <a:t>mogelijkheden</a:t>
            </a:r>
            <a:r>
              <a:rPr lang="en-US" dirty="0" smtClean="0"/>
              <a:t> die </a:t>
            </a:r>
            <a:r>
              <a:rPr lang="en-US" dirty="0" err="1" smtClean="0"/>
              <a:t>wij</a:t>
            </a:r>
            <a:r>
              <a:rPr lang="en-US" dirty="0" smtClean="0"/>
              <a:t> </a:t>
            </a:r>
            <a:r>
              <a:rPr lang="en-US" dirty="0" err="1" smtClean="0"/>
              <a:t>kunnen</a:t>
            </a:r>
            <a:r>
              <a:rPr lang="en-US" dirty="0" smtClean="0"/>
              <a:t> en </a:t>
            </a:r>
            <a:r>
              <a:rPr lang="en-US" dirty="0" err="1" smtClean="0"/>
              <a:t>willen</a:t>
            </a:r>
            <a:r>
              <a:rPr lang="en-US" dirty="0" smtClean="0"/>
              <a:t> </a:t>
            </a:r>
            <a:r>
              <a:rPr lang="en-US" dirty="0" err="1" smtClean="0"/>
              <a:t>bieden</a:t>
            </a:r>
            <a:r>
              <a:rPr lang="en-US" dirty="0" smtClean="0"/>
              <a:t>. </a:t>
            </a:r>
            <a:r>
              <a:rPr lang="en-US" dirty="0" err="1" smtClean="0"/>
              <a:t>Dus</a:t>
            </a:r>
            <a:r>
              <a:rPr lang="en-US" dirty="0" smtClean="0"/>
              <a:t> </a:t>
            </a:r>
            <a:r>
              <a:rPr lang="en-US" dirty="0" err="1" smtClean="0"/>
              <a:t>laten</a:t>
            </a:r>
            <a:r>
              <a:rPr lang="en-US" dirty="0" smtClean="0"/>
              <a:t> we heel even </a:t>
            </a:r>
            <a:r>
              <a:rPr lang="en-US" dirty="0" err="1" smtClean="0"/>
              <a:t>snel</a:t>
            </a:r>
            <a:r>
              <a:rPr lang="en-US" dirty="0" smtClean="0"/>
              <a:t> en met </a:t>
            </a:r>
            <a:r>
              <a:rPr lang="en-US" dirty="0" err="1" smtClean="0"/>
              <a:t>een</a:t>
            </a:r>
            <a:r>
              <a:rPr lang="en-US" dirty="0" smtClean="0"/>
              <a:t> </a:t>
            </a:r>
            <a:r>
              <a:rPr lang="en-US" dirty="0" err="1" smtClean="0"/>
              <a:t>paar</a:t>
            </a:r>
            <a:r>
              <a:rPr lang="en-US" dirty="0" smtClean="0"/>
              <a:t> </a:t>
            </a:r>
            <a:r>
              <a:rPr lang="en-US" dirty="0" err="1" smtClean="0"/>
              <a:t>grote</a:t>
            </a:r>
            <a:r>
              <a:rPr lang="en-US" dirty="0" smtClean="0"/>
              <a:t> </a:t>
            </a:r>
            <a:r>
              <a:rPr lang="en-US" dirty="0" err="1" smtClean="0"/>
              <a:t>stappen</a:t>
            </a:r>
            <a:r>
              <a:rPr lang="en-US" dirty="0" smtClean="0"/>
              <a:t> door </a:t>
            </a:r>
            <a:r>
              <a:rPr lang="en-US" dirty="0" err="1" smtClean="0"/>
              <a:t>onze</a:t>
            </a:r>
            <a:r>
              <a:rPr lang="en-US" dirty="0" smtClean="0"/>
              <a:t> meer </a:t>
            </a:r>
            <a:r>
              <a:rPr lang="en-US" dirty="0" err="1" smtClean="0"/>
              <a:t>recente</a:t>
            </a:r>
            <a:r>
              <a:rPr lang="en-US" dirty="0" smtClean="0"/>
              <a:t> </a:t>
            </a:r>
            <a:r>
              <a:rPr lang="en-US" dirty="0" err="1" smtClean="0"/>
              <a:t>geschiedenis</a:t>
            </a:r>
            <a:r>
              <a:rPr lang="en-US" dirty="0" smtClean="0"/>
              <a:t> </a:t>
            </a:r>
            <a:r>
              <a:rPr lang="en-US" dirty="0" err="1" smtClean="0"/>
              <a:t>als</a:t>
            </a:r>
            <a:r>
              <a:rPr lang="en-US" dirty="0" smtClean="0"/>
              <a:t> </a:t>
            </a:r>
            <a:r>
              <a:rPr lang="en-US" dirty="0" err="1" smtClean="0"/>
              <a:t>financieel</a:t>
            </a:r>
            <a:r>
              <a:rPr lang="en-US" dirty="0" smtClean="0"/>
              <a:t> </a:t>
            </a:r>
            <a:r>
              <a:rPr lang="en-US" dirty="0" err="1" smtClean="0"/>
              <a:t>dienstverlenings</a:t>
            </a:r>
            <a:r>
              <a:rPr lang="en-US" dirty="0" smtClean="0"/>
              <a:t> </a:t>
            </a:r>
            <a:r>
              <a:rPr lang="en-US" dirty="0" err="1" smtClean="0"/>
              <a:t>centrum</a:t>
            </a:r>
            <a:r>
              <a:rPr lang="en-US" dirty="0" smtClean="0"/>
              <a:t> </a:t>
            </a:r>
            <a:r>
              <a:rPr lang="en-US" dirty="0" err="1" smtClean="0"/>
              <a:t>stappen</a:t>
            </a:r>
            <a:r>
              <a:rPr lang="en-US" dirty="0" smtClean="0"/>
              <a:t> ………………(go to slide now) </a:t>
            </a:r>
          </a:p>
          <a:p>
            <a:endParaRPr lang="en-US" dirty="0" smtClean="0"/>
          </a:p>
          <a:p>
            <a:r>
              <a:rPr lang="en-US" dirty="0" smtClean="0"/>
              <a:t>AMS-IX </a:t>
            </a:r>
            <a:r>
              <a:rPr lang="en-US" dirty="0" err="1" smtClean="0"/>
              <a:t>grootse</a:t>
            </a:r>
            <a:r>
              <a:rPr lang="en-US" dirty="0" smtClean="0"/>
              <a:t> Internet Exchange platform in de </a:t>
            </a:r>
            <a:r>
              <a:rPr lang="en-US" dirty="0" err="1" smtClean="0"/>
              <a:t>wereld</a:t>
            </a:r>
            <a:r>
              <a:rPr lang="en-US" dirty="0" smtClean="0"/>
              <a:t>. </a:t>
            </a:r>
          </a:p>
          <a:p>
            <a:r>
              <a:rPr lang="en-US" dirty="0" smtClean="0"/>
              <a:t>AMS-IX Caribbean zit op Curacao: het </a:t>
            </a:r>
            <a:r>
              <a:rPr lang="en-US" dirty="0" err="1" smtClean="0"/>
              <a:t>doel</a:t>
            </a:r>
            <a:r>
              <a:rPr lang="en-US" dirty="0" smtClean="0"/>
              <a:t> is </a:t>
            </a:r>
            <a:r>
              <a:rPr lang="en-US" dirty="0" err="1" smtClean="0"/>
              <a:t>dus</a:t>
            </a:r>
            <a:r>
              <a:rPr lang="en-US" dirty="0" smtClean="0"/>
              <a:t> net </a:t>
            </a:r>
            <a:r>
              <a:rPr lang="en-US" dirty="0" err="1" smtClean="0"/>
              <a:t>als</a:t>
            </a:r>
            <a:r>
              <a:rPr lang="en-US" dirty="0" smtClean="0"/>
              <a:t> de AMS-IX </a:t>
            </a:r>
            <a:r>
              <a:rPr lang="en-US" dirty="0" err="1" smtClean="0"/>
              <a:t>om</a:t>
            </a:r>
            <a:r>
              <a:rPr lang="en-US" dirty="0" smtClean="0"/>
              <a:t> </a:t>
            </a:r>
            <a:r>
              <a:rPr lang="en-US" dirty="0" err="1" smtClean="0"/>
              <a:t>allelei</a:t>
            </a:r>
            <a:r>
              <a:rPr lang="en-US" dirty="0" smtClean="0"/>
              <a:t> </a:t>
            </a:r>
            <a:r>
              <a:rPr lang="en-US" dirty="0" err="1" smtClean="0"/>
              <a:t>soorten</a:t>
            </a:r>
            <a:r>
              <a:rPr lang="en-US" dirty="0" smtClean="0"/>
              <a:t> op het internet </a:t>
            </a:r>
            <a:r>
              <a:rPr lang="en-US" dirty="0" err="1" smtClean="0"/>
              <a:t>gebaseerde</a:t>
            </a:r>
            <a:r>
              <a:rPr lang="en-US" dirty="0" smtClean="0"/>
              <a:t> </a:t>
            </a:r>
            <a:r>
              <a:rPr lang="en-US" dirty="0" err="1" smtClean="0"/>
              <a:t>netwerken</a:t>
            </a:r>
            <a:r>
              <a:rPr lang="en-US" dirty="0" smtClean="0"/>
              <a:t> </a:t>
            </a:r>
            <a:r>
              <a:rPr lang="en-US" dirty="0" err="1" smtClean="0"/>
              <a:t>efficienter</a:t>
            </a:r>
            <a:r>
              <a:rPr lang="en-US" dirty="0" smtClean="0"/>
              <a:t> met </a:t>
            </a:r>
            <a:r>
              <a:rPr lang="en-US" dirty="0" err="1" smtClean="0"/>
              <a:t>elkaar</a:t>
            </a:r>
            <a:r>
              <a:rPr lang="en-US" dirty="0" smtClean="0"/>
              <a:t> </a:t>
            </a:r>
            <a:r>
              <a:rPr lang="en-US" dirty="0" err="1" smtClean="0"/>
              <a:t>te</a:t>
            </a:r>
            <a:r>
              <a:rPr lang="en-US" dirty="0" smtClean="0"/>
              <a:t> </a:t>
            </a:r>
            <a:r>
              <a:rPr lang="en-US" dirty="0" err="1" smtClean="0"/>
              <a:t>laten</a:t>
            </a:r>
            <a:r>
              <a:rPr lang="en-US" dirty="0" smtClean="0"/>
              <a:t> </a:t>
            </a:r>
            <a:r>
              <a:rPr lang="en-US" dirty="0" err="1" smtClean="0"/>
              <a:t>communiceren</a:t>
            </a:r>
            <a:r>
              <a:rPr lang="en-US" dirty="0" smtClean="0"/>
              <a:t>. </a:t>
            </a:r>
          </a:p>
          <a:p>
            <a:endParaRPr lang="en-US" dirty="0" smtClean="0"/>
          </a:p>
          <a:p>
            <a:r>
              <a:rPr lang="en-US" dirty="0" smtClean="0"/>
              <a:t>CTEX: </a:t>
            </a:r>
            <a:r>
              <a:rPr lang="en-US" dirty="0" err="1" smtClean="0"/>
              <a:t>enige</a:t>
            </a:r>
            <a:r>
              <a:rPr lang="en-US" dirty="0" smtClean="0"/>
              <a:t> datacenter in de </a:t>
            </a:r>
            <a:r>
              <a:rPr lang="en-US" dirty="0" err="1" smtClean="0"/>
              <a:t>regio</a:t>
            </a:r>
            <a:r>
              <a:rPr lang="en-US" dirty="0" smtClean="0"/>
              <a:t> en </a:t>
            </a:r>
            <a:r>
              <a:rPr lang="en-US" dirty="0" err="1" smtClean="0"/>
              <a:t>LatAm</a:t>
            </a:r>
            <a:r>
              <a:rPr lang="en-US" dirty="0" smtClean="0"/>
              <a:t> met </a:t>
            </a:r>
            <a:r>
              <a:rPr lang="en-US" dirty="0" err="1" smtClean="0"/>
              <a:t>een</a:t>
            </a:r>
            <a:r>
              <a:rPr lang="en-US" dirty="0" smtClean="0"/>
              <a:t> Tier IV (</a:t>
            </a:r>
            <a:r>
              <a:rPr lang="en-US" dirty="0" err="1" smtClean="0"/>
              <a:t>hoogste</a:t>
            </a:r>
            <a:r>
              <a:rPr lang="en-US" dirty="0" smtClean="0"/>
              <a:t> </a:t>
            </a:r>
            <a:r>
              <a:rPr lang="en-US" dirty="0" err="1" smtClean="0"/>
              <a:t>graad</a:t>
            </a:r>
            <a:r>
              <a:rPr lang="en-US" dirty="0" smtClean="0"/>
              <a:t>) Certification door het Uptime Institute. </a:t>
            </a:r>
            <a:r>
              <a:rPr lang="en-US" dirty="0" err="1" smtClean="0"/>
              <a:t>Zelfs</a:t>
            </a:r>
            <a:r>
              <a:rPr lang="en-US" dirty="0" smtClean="0"/>
              <a:t> </a:t>
            </a:r>
            <a:r>
              <a:rPr lang="en-US" dirty="0" err="1" smtClean="0"/>
              <a:t>hier</a:t>
            </a:r>
            <a:r>
              <a:rPr lang="en-US" dirty="0" smtClean="0"/>
              <a:t> in Nederland is </a:t>
            </a:r>
            <a:r>
              <a:rPr lang="en-US" dirty="0" err="1" smtClean="0"/>
              <a:t>er</a:t>
            </a:r>
            <a:r>
              <a:rPr lang="en-US" dirty="0" smtClean="0"/>
              <a:t> </a:t>
            </a:r>
            <a:r>
              <a:rPr lang="en-US" dirty="0" err="1" smtClean="0"/>
              <a:t>nog</a:t>
            </a:r>
            <a:r>
              <a:rPr lang="en-US" dirty="0" smtClean="0"/>
              <a:t> </a:t>
            </a:r>
            <a:r>
              <a:rPr lang="en-US" dirty="0" err="1" smtClean="0"/>
              <a:t>niet</a:t>
            </a:r>
            <a:r>
              <a:rPr lang="en-US" dirty="0" smtClean="0"/>
              <a:t> </a:t>
            </a:r>
            <a:r>
              <a:rPr lang="en-US" dirty="0" err="1" smtClean="0"/>
              <a:t>zo’n</a:t>
            </a:r>
            <a:r>
              <a:rPr lang="en-US" dirty="0" smtClean="0"/>
              <a:t> Tier IV certified datacenter.  </a:t>
            </a:r>
          </a:p>
          <a:p>
            <a:endParaRPr lang="en-US" dirty="0" smtClean="0"/>
          </a:p>
          <a:p>
            <a:r>
              <a:rPr lang="en-US" dirty="0" smtClean="0"/>
              <a:t>En </a:t>
            </a:r>
            <a:r>
              <a:rPr lang="en-US" dirty="0" err="1" smtClean="0"/>
              <a:t>dan</a:t>
            </a:r>
            <a:r>
              <a:rPr lang="en-US" dirty="0" smtClean="0"/>
              <a:t> last but not least : de DCSX,  the Dutch Caribbean Securities Exchange.</a:t>
            </a:r>
            <a:endParaRPr lang="en-US" dirty="0"/>
          </a:p>
        </p:txBody>
      </p:sp>
      <p:sp>
        <p:nvSpPr>
          <p:cNvPr id="4" name="Slide Number Placeholder 3"/>
          <p:cNvSpPr>
            <a:spLocks noGrp="1"/>
          </p:cNvSpPr>
          <p:nvPr>
            <p:ph type="sldNum" sz="quarter" idx="10"/>
          </p:nvPr>
        </p:nvSpPr>
        <p:spPr/>
        <p:txBody>
          <a:bodyPr/>
          <a:lstStyle/>
          <a:p>
            <a:fld id="{1016ED52-29AF-294E-9E96-E1F71304EFFF}" type="slidenum">
              <a:rPr lang="nl-NL" smtClean="0"/>
              <a:pPr/>
              <a:t>3</a:t>
            </a:fld>
            <a:endParaRPr lang="nl-NL"/>
          </a:p>
        </p:txBody>
      </p:sp>
    </p:spTree>
    <p:extLst>
      <p:ext uri="{BB962C8B-B14F-4D97-AF65-F5344CB8AC3E}">
        <p14:creationId xmlns:p14="http://schemas.microsoft.com/office/powerpoint/2010/main" val="238104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Lokaal</a:t>
            </a:r>
            <a:r>
              <a:rPr lang="en-US" dirty="0" smtClean="0"/>
              <a:t>: </a:t>
            </a:r>
            <a:r>
              <a:rPr lang="en-US" dirty="0" err="1" smtClean="0"/>
              <a:t>lokale</a:t>
            </a:r>
            <a:r>
              <a:rPr lang="en-US" dirty="0" smtClean="0"/>
              <a:t> </a:t>
            </a:r>
            <a:r>
              <a:rPr lang="en-US" dirty="0" err="1" smtClean="0"/>
              <a:t>kapitaal</a:t>
            </a:r>
            <a:r>
              <a:rPr lang="en-US" dirty="0" smtClean="0"/>
              <a:t> </a:t>
            </a:r>
            <a:r>
              <a:rPr lang="en-US" dirty="0" err="1" smtClean="0"/>
              <a:t>markt</a:t>
            </a:r>
            <a:r>
              <a:rPr lang="en-US" dirty="0" smtClean="0"/>
              <a:t> </a:t>
            </a:r>
            <a:r>
              <a:rPr lang="en-US" dirty="0" err="1" smtClean="0"/>
              <a:t>moet</a:t>
            </a:r>
            <a:r>
              <a:rPr lang="en-US" dirty="0" smtClean="0"/>
              <a:t> </a:t>
            </a:r>
            <a:r>
              <a:rPr lang="en-US" dirty="0" err="1" smtClean="0"/>
              <a:t>ontwikkled</a:t>
            </a:r>
            <a:r>
              <a:rPr lang="en-US" dirty="0" smtClean="0"/>
              <a:t> </a:t>
            </a:r>
            <a:r>
              <a:rPr lang="en-US" dirty="0" err="1" smtClean="0"/>
              <a:t>worden</a:t>
            </a:r>
            <a:r>
              <a:rPr lang="en-US" dirty="0" smtClean="0"/>
              <a:t>. </a:t>
            </a:r>
            <a:r>
              <a:rPr lang="en-US" dirty="0" err="1" smtClean="0"/>
              <a:t>Samenwerking</a:t>
            </a:r>
            <a:r>
              <a:rPr lang="en-US" dirty="0" smtClean="0"/>
              <a:t> met de </a:t>
            </a:r>
            <a:r>
              <a:rPr lang="en-US" dirty="0" err="1" smtClean="0"/>
              <a:t>overheid</a:t>
            </a:r>
            <a:r>
              <a:rPr lang="en-US" dirty="0" smtClean="0"/>
              <a:t> en de bank en </a:t>
            </a:r>
            <a:r>
              <a:rPr lang="en-US" dirty="0" err="1" smtClean="0"/>
              <a:t>pensioen</a:t>
            </a:r>
            <a:r>
              <a:rPr lang="en-US" dirty="0" smtClean="0"/>
              <a:t> </a:t>
            </a:r>
            <a:r>
              <a:rPr lang="en-US" dirty="0" err="1" smtClean="0"/>
              <a:t>wereld</a:t>
            </a:r>
            <a:r>
              <a:rPr lang="en-US" dirty="0" smtClean="0"/>
              <a:t> is </a:t>
            </a:r>
            <a:r>
              <a:rPr lang="en-US" dirty="0" err="1" smtClean="0"/>
              <a:t>een</a:t>
            </a:r>
            <a:r>
              <a:rPr lang="en-US" dirty="0" smtClean="0"/>
              <a:t> must. </a:t>
            </a:r>
          </a:p>
          <a:p>
            <a:endParaRPr lang="en-US" dirty="0" smtClean="0"/>
          </a:p>
          <a:p>
            <a:r>
              <a:rPr lang="en-US" dirty="0" err="1" smtClean="0"/>
              <a:t>Maar</a:t>
            </a:r>
            <a:r>
              <a:rPr lang="en-US" dirty="0" smtClean="0"/>
              <a:t> </a:t>
            </a:r>
            <a:r>
              <a:rPr lang="en-US" dirty="0" err="1" smtClean="0"/>
              <a:t>wat</a:t>
            </a:r>
            <a:r>
              <a:rPr lang="en-US" dirty="0" smtClean="0"/>
              <a:t> </a:t>
            </a:r>
            <a:r>
              <a:rPr lang="en-US" dirty="0" err="1" smtClean="0"/>
              <a:t>dan</a:t>
            </a:r>
            <a:r>
              <a:rPr lang="en-US" dirty="0" smtClean="0"/>
              <a:t> </a:t>
            </a:r>
            <a:r>
              <a:rPr lang="en-US" dirty="0" err="1" smtClean="0"/>
              <a:t>internationaal</a:t>
            </a:r>
            <a:r>
              <a:rPr lang="en-US" dirty="0" smtClean="0"/>
              <a:t> : </a:t>
            </a:r>
            <a:r>
              <a:rPr lang="en-US" dirty="0" err="1" smtClean="0"/>
              <a:t>daar</a:t>
            </a:r>
            <a:r>
              <a:rPr lang="en-US" dirty="0" smtClean="0"/>
              <a:t> </a:t>
            </a:r>
            <a:r>
              <a:rPr lang="en-US" dirty="0" err="1" smtClean="0"/>
              <a:t>gaan</a:t>
            </a:r>
            <a:r>
              <a:rPr lang="en-US" dirty="0" smtClean="0"/>
              <a:t> we het </a:t>
            </a:r>
            <a:r>
              <a:rPr lang="en-US" dirty="0" err="1" smtClean="0"/>
              <a:t>zo</a:t>
            </a:r>
            <a:r>
              <a:rPr lang="en-US" dirty="0" smtClean="0"/>
              <a:t> </a:t>
            </a:r>
            <a:r>
              <a:rPr lang="en-US" dirty="0" err="1" smtClean="0"/>
              <a:t>dus</a:t>
            </a:r>
            <a:r>
              <a:rPr lang="en-US" dirty="0" smtClean="0"/>
              <a:t> over </a:t>
            </a:r>
            <a:r>
              <a:rPr lang="en-US" dirty="0" err="1" smtClean="0"/>
              <a:t>hebben</a:t>
            </a:r>
            <a:r>
              <a:rPr lang="en-US" dirty="0" smtClean="0"/>
              <a:t> en hoe </a:t>
            </a:r>
            <a:r>
              <a:rPr lang="en-US" dirty="0" err="1" smtClean="0"/>
              <a:t>daar</a:t>
            </a:r>
            <a:r>
              <a:rPr lang="en-US" dirty="0" smtClean="0"/>
              <a:t> </a:t>
            </a:r>
            <a:r>
              <a:rPr lang="en-US" dirty="0" err="1" smtClean="0"/>
              <a:t>een</a:t>
            </a:r>
            <a:r>
              <a:rPr lang="en-US" dirty="0" smtClean="0"/>
              <a:t> </a:t>
            </a:r>
            <a:r>
              <a:rPr lang="en-US" dirty="0" err="1" smtClean="0"/>
              <a:t>rol</a:t>
            </a:r>
            <a:r>
              <a:rPr lang="en-US" dirty="0" smtClean="0"/>
              <a:t> </a:t>
            </a:r>
            <a:r>
              <a:rPr lang="en-US" dirty="0" err="1" smtClean="0"/>
              <a:t>voor</a:t>
            </a:r>
            <a:r>
              <a:rPr lang="en-US" dirty="0" smtClean="0"/>
              <a:t> </a:t>
            </a:r>
            <a:r>
              <a:rPr lang="en-US" dirty="0" err="1" smtClean="0"/>
              <a:t>ons</a:t>
            </a:r>
            <a:r>
              <a:rPr lang="en-US" dirty="0" smtClean="0"/>
              <a:t> is </a:t>
            </a:r>
            <a:r>
              <a:rPr lang="en-US" dirty="0" err="1" smtClean="0"/>
              <a:t>weggelegd</a:t>
            </a:r>
            <a:r>
              <a:rPr lang="en-US" dirty="0" smtClean="0"/>
              <a:t>. </a:t>
            </a:r>
            <a:endParaRPr lang="en-US" dirty="0"/>
          </a:p>
        </p:txBody>
      </p:sp>
      <p:sp>
        <p:nvSpPr>
          <p:cNvPr id="4" name="Slide Number Placeholder 3"/>
          <p:cNvSpPr>
            <a:spLocks noGrp="1"/>
          </p:cNvSpPr>
          <p:nvPr>
            <p:ph type="sldNum" sz="quarter" idx="10"/>
          </p:nvPr>
        </p:nvSpPr>
        <p:spPr/>
        <p:txBody>
          <a:bodyPr/>
          <a:lstStyle/>
          <a:p>
            <a:fld id="{1016ED52-29AF-294E-9E96-E1F71304EFFF}" type="slidenum">
              <a:rPr lang="nl-NL" smtClean="0"/>
              <a:pPr/>
              <a:t>4</a:t>
            </a:fld>
            <a:endParaRPr lang="nl-NL"/>
          </a:p>
        </p:txBody>
      </p:sp>
    </p:spTree>
    <p:extLst>
      <p:ext uri="{BB962C8B-B14F-4D97-AF65-F5344CB8AC3E}">
        <p14:creationId xmlns:p14="http://schemas.microsoft.com/office/powerpoint/2010/main" val="389110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LAD’s: </a:t>
            </a:r>
          </a:p>
          <a:p>
            <a:endParaRPr lang="en-US" b="1" dirty="0" smtClean="0"/>
          </a:p>
          <a:p>
            <a:r>
              <a:rPr lang="en-US" dirty="0" smtClean="0"/>
              <a:t>-</a:t>
            </a:r>
            <a:r>
              <a:rPr lang="en-US" dirty="0" err="1" smtClean="0"/>
              <a:t>wie</a:t>
            </a:r>
            <a:r>
              <a:rPr lang="en-US" dirty="0" smtClean="0"/>
              <a:t> in </a:t>
            </a:r>
            <a:r>
              <a:rPr lang="en-US" dirty="0" err="1" smtClean="0"/>
              <a:t>aanmerking</a:t>
            </a:r>
            <a:r>
              <a:rPr lang="en-US" dirty="0" smtClean="0"/>
              <a:t>: </a:t>
            </a:r>
            <a:r>
              <a:rPr lang="en-US" dirty="0" err="1" smtClean="0"/>
              <a:t>bedrijven</a:t>
            </a:r>
            <a:r>
              <a:rPr lang="en-US" dirty="0" smtClean="0"/>
              <a:t> met </a:t>
            </a:r>
            <a:r>
              <a:rPr lang="en-US" dirty="0" err="1" smtClean="0"/>
              <a:t>ervaring</a:t>
            </a:r>
            <a:r>
              <a:rPr lang="en-US" dirty="0" smtClean="0"/>
              <a:t> op </a:t>
            </a:r>
            <a:r>
              <a:rPr lang="en-US" dirty="0" err="1" smtClean="0"/>
              <a:t>gebied</a:t>
            </a:r>
            <a:r>
              <a:rPr lang="en-US" dirty="0" smtClean="0"/>
              <a:t> </a:t>
            </a:r>
            <a:r>
              <a:rPr lang="en-US" dirty="0" err="1" smtClean="0"/>
              <a:t>bedrijsfinanciering</a:t>
            </a:r>
            <a:r>
              <a:rPr lang="en-US" dirty="0" smtClean="0"/>
              <a:t>, </a:t>
            </a:r>
            <a:r>
              <a:rPr lang="en-US" dirty="0" err="1" smtClean="0"/>
              <a:t>investerings</a:t>
            </a:r>
            <a:r>
              <a:rPr lang="en-US" dirty="0" smtClean="0"/>
              <a:t> </a:t>
            </a:r>
            <a:r>
              <a:rPr lang="en-US" dirty="0" err="1" smtClean="0"/>
              <a:t>fondsen</a:t>
            </a:r>
            <a:r>
              <a:rPr lang="en-US" dirty="0" smtClean="0"/>
              <a:t> en/of de </a:t>
            </a:r>
            <a:r>
              <a:rPr lang="en-US" dirty="0" err="1" smtClean="0"/>
              <a:t>administratie</a:t>
            </a:r>
            <a:r>
              <a:rPr lang="en-US" dirty="0" smtClean="0"/>
              <a:t> </a:t>
            </a:r>
            <a:r>
              <a:rPr lang="en-US" dirty="0" err="1" smtClean="0"/>
              <a:t>daarvan</a:t>
            </a:r>
            <a:r>
              <a:rPr lang="en-US" dirty="0" smtClean="0"/>
              <a:t> etc, </a:t>
            </a:r>
            <a:r>
              <a:rPr lang="en-US" dirty="0" err="1" smtClean="0"/>
              <a:t>advocaten</a:t>
            </a:r>
            <a:r>
              <a:rPr lang="en-US" dirty="0" smtClean="0"/>
              <a:t> </a:t>
            </a:r>
            <a:r>
              <a:rPr lang="en-US" dirty="0" err="1" smtClean="0"/>
              <a:t>kantoren</a:t>
            </a:r>
            <a:r>
              <a:rPr lang="en-US" dirty="0" smtClean="0"/>
              <a:t>: in het </a:t>
            </a:r>
            <a:r>
              <a:rPr lang="en-US" dirty="0" err="1" smtClean="0"/>
              <a:t>kort</a:t>
            </a:r>
            <a:r>
              <a:rPr lang="en-US" dirty="0" smtClean="0"/>
              <a:t> </a:t>
            </a:r>
            <a:r>
              <a:rPr lang="en-US" dirty="0" err="1" smtClean="0"/>
              <a:t>bedrijven</a:t>
            </a:r>
            <a:r>
              <a:rPr lang="en-US" dirty="0" smtClean="0"/>
              <a:t> die </a:t>
            </a:r>
            <a:r>
              <a:rPr lang="en-US" dirty="0" err="1" smtClean="0"/>
              <a:t>duidelijk</a:t>
            </a:r>
            <a:r>
              <a:rPr lang="en-US" dirty="0" smtClean="0"/>
              <a:t> de </a:t>
            </a:r>
            <a:r>
              <a:rPr lang="en-US" dirty="0" err="1" smtClean="0"/>
              <a:t>nodige</a:t>
            </a:r>
            <a:r>
              <a:rPr lang="en-US" dirty="0" smtClean="0"/>
              <a:t> </a:t>
            </a:r>
            <a:r>
              <a:rPr lang="en-US" dirty="0" err="1" smtClean="0"/>
              <a:t>infrastructuur</a:t>
            </a:r>
            <a:r>
              <a:rPr lang="en-US" dirty="0" smtClean="0"/>
              <a:t> </a:t>
            </a:r>
            <a:r>
              <a:rPr lang="en-US" dirty="0" err="1" smtClean="0"/>
              <a:t>hebben</a:t>
            </a:r>
            <a:r>
              <a:rPr lang="en-US" dirty="0" smtClean="0"/>
              <a:t> </a:t>
            </a:r>
            <a:r>
              <a:rPr lang="en-US" dirty="0" err="1" smtClean="0"/>
              <a:t>om</a:t>
            </a:r>
            <a:r>
              <a:rPr lang="en-US" dirty="0" smtClean="0"/>
              <a:t> </a:t>
            </a:r>
            <a:r>
              <a:rPr lang="en-US" dirty="0" err="1" smtClean="0"/>
              <a:t>anderen</a:t>
            </a:r>
            <a:r>
              <a:rPr lang="en-US" dirty="0" smtClean="0"/>
              <a:t> </a:t>
            </a:r>
            <a:r>
              <a:rPr lang="en-US" dirty="0" err="1" smtClean="0"/>
              <a:t>te</a:t>
            </a:r>
            <a:r>
              <a:rPr lang="en-US" dirty="0" smtClean="0"/>
              <a:t> </a:t>
            </a:r>
            <a:r>
              <a:rPr lang="en-US" dirty="0" err="1" smtClean="0"/>
              <a:t>begeleiden</a:t>
            </a:r>
            <a:r>
              <a:rPr lang="en-US" dirty="0" smtClean="0"/>
              <a:t> </a:t>
            </a:r>
            <a:r>
              <a:rPr lang="en-US" dirty="0" err="1" smtClean="0"/>
              <a:t>bij</a:t>
            </a:r>
            <a:r>
              <a:rPr lang="en-US" dirty="0" smtClean="0"/>
              <a:t> </a:t>
            </a:r>
            <a:r>
              <a:rPr lang="en-US" dirty="0" err="1" smtClean="0"/>
              <a:t>een</a:t>
            </a:r>
            <a:r>
              <a:rPr lang="en-US" dirty="0" smtClean="0"/>
              <a:t> </a:t>
            </a:r>
            <a:r>
              <a:rPr lang="en-US" dirty="0" err="1" smtClean="0"/>
              <a:t>beursnotering</a:t>
            </a:r>
            <a:r>
              <a:rPr lang="en-US" dirty="0" smtClean="0"/>
              <a:t> (al </a:t>
            </a:r>
            <a:r>
              <a:rPr lang="en-US" dirty="0" err="1" smtClean="0"/>
              <a:t>dan</a:t>
            </a:r>
            <a:r>
              <a:rPr lang="en-US" dirty="0" smtClean="0"/>
              <a:t> </a:t>
            </a:r>
            <a:r>
              <a:rPr lang="en-US" dirty="0" err="1" smtClean="0"/>
              <a:t>niet</a:t>
            </a:r>
            <a:r>
              <a:rPr lang="en-US" dirty="0" smtClean="0"/>
              <a:t> met </a:t>
            </a:r>
            <a:r>
              <a:rPr lang="en-US" dirty="0" err="1" smtClean="0"/>
              <a:t>gebruikmaking</a:t>
            </a:r>
            <a:r>
              <a:rPr lang="en-US" dirty="0" smtClean="0"/>
              <a:t> van </a:t>
            </a:r>
            <a:r>
              <a:rPr lang="en-US" dirty="0" err="1" smtClean="0"/>
              <a:t>derde</a:t>
            </a:r>
            <a:r>
              <a:rPr lang="en-US" dirty="0" smtClean="0"/>
              <a:t> </a:t>
            </a:r>
            <a:r>
              <a:rPr lang="en-US" dirty="0" err="1" smtClean="0"/>
              <a:t>partijen</a:t>
            </a:r>
            <a:r>
              <a:rPr lang="en-US" dirty="0" smtClean="0"/>
              <a:t> expertise).</a:t>
            </a:r>
          </a:p>
          <a:p>
            <a:endParaRPr lang="en-US" dirty="0" smtClean="0"/>
          </a:p>
          <a:p>
            <a:r>
              <a:rPr lang="en-US" dirty="0" smtClean="0"/>
              <a:t>-</a:t>
            </a:r>
            <a:r>
              <a:rPr lang="en-US" dirty="0" err="1" smtClean="0"/>
              <a:t>rol</a:t>
            </a:r>
            <a:r>
              <a:rPr lang="en-US" dirty="0" smtClean="0"/>
              <a:t> van de LAD </a:t>
            </a:r>
            <a:r>
              <a:rPr lang="en-US" dirty="0" err="1" smtClean="0"/>
              <a:t>zowel</a:t>
            </a:r>
            <a:r>
              <a:rPr lang="en-US" dirty="0" smtClean="0"/>
              <a:t> </a:t>
            </a:r>
            <a:r>
              <a:rPr lang="en-US" dirty="0" err="1" smtClean="0"/>
              <a:t>voor</a:t>
            </a:r>
            <a:r>
              <a:rPr lang="en-US" dirty="0" smtClean="0"/>
              <a:t>, </a:t>
            </a:r>
            <a:r>
              <a:rPr lang="en-US" dirty="0" err="1" smtClean="0"/>
              <a:t>tijdens</a:t>
            </a:r>
            <a:r>
              <a:rPr lang="en-US" dirty="0" smtClean="0"/>
              <a:t> en </a:t>
            </a:r>
            <a:r>
              <a:rPr lang="en-US" dirty="0" err="1" smtClean="0"/>
              <a:t>na</a:t>
            </a:r>
            <a:r>
              <a:rPr lang="en-US" dirty="0" smtClean="0"/>
              <a:t> listing</a:t>
            </a:r>
          </a:p>
          <a:p>
            <a:r>
              <a:rPr lang="en-US" dirty="0" smtClean="0"/>
              <a:t>-</a:t>
            </a:r>
            <a:r>
              <a:rPr lang="en-US" dirty="0" err="1" smtClean="0"/>
              <a:t>kosten</a:t>
            </a:r>
            <a:r>
              <a:rPr lang="en-US" dirty="0" smtClean="0"/>
              <a:t> (US$ 4 K per </a:t>
            </a:r>
            <a:r>
              <a:rPr lang="en-US" dirty="0" err="1" smtClean="0"/>
              <a:t>jaar</a:t>
            </a:r>
            <a:r>
              <a:rPr lang="en-US" dirty="0" smtClean="0"/>
              <a:t>)</a:t>
            </a:r>
          </a:p>
          <a:p>
            <a:endParaRPr lang="en-US" dirty="0" smtClean="0"/>
          </a:p>
          <a:p>
            <a:r>
              <a:rPr lang="en-US" b="1" dirty="0" smtClean="0"/>
              <a:t>Members/Brokers:</a:t>
            </a:r>
          </a:p>
          <a:p>
            <a:r>
              <a:rPr lang="en-US" b="1" dirty="0" smtClean="0"/>
              <a:t>-</a:t>
            </a:r>
            <a:r>
              <a:rPr lang="en-US" b="0" dirty="0" err="1" smtClean="0"/>
              <a:t>wie</a:t>
            </a:r>
            <a:r>
              <a:rPr lang="en-US" b="0" dirty="0" smtClean="0"/>
              <a:t> in </a:t>
            </a:r>
            <a:r>
              <a:rPr lang="en-US" b="0" dirty="0" err="1" smtClean="0"/>
              <a:t>aanmerking</a:t>
            </a:r>
            <a:r>
              <a:rPr lang="en-US" b="0" dirty="0" smtClean="0"/>
              <a:t> : </a:t>
            </a:r>
            <a:r>
              <a:rPr lang="en-US" b="0" dirty="0" err="1" smtClean="0"/>
              <a:t>onder</a:t>
            </a:r>
            <a:r>
              <a:rPr lang="en-US" b="0" dirty="0" smtClean="0"/>
              <a:t> </a:t>
            </a:r>
            <a:r>
              <a:rPr lang="en-US" b="0" dirty="0" err="1" smtClean="0"/>
              <a:t>toezicht</a:t>
            </a:r>
            <a:r>
              <a:rPr lang="en-US" b="0" dirty="0" smtClean="0"/>
              <a:t> CBCS of </a:t>
            </a:r>
            <a:r>
              <a:rPr lang="en-US" b="0" dirty="0" err="1" smtClean="0"/>
              <a:t>vergelijkbare</a:t>
            </a:r>
            <a:r>
              <a:rPr lang="en-US" b="0" dirty="0" smtClean="0"/>
              <a:t> </a:t>
            </a:r>
            <a:r>
              <a:rPr lang="en-US" b="0" dirty="0" err="1" smtClean="0"/>
              <a:t>toezichthouder</a:t>
            </a:r>
            <a:endParaRPr lang="en-US" b="0" dirty="0" smtClean="0"/>
          </a:p>
          <a:p>
            <a:r>
              <a:rPr lang="en-US" b="0" dirty="0" smtClean="0"/>
              <a:t>-</a:t>
            </a:r>
            <a:r>
              <a:rPr lang="en-US" b="0" dirty="0" err="1" smtClean="0"/>
              <a:t>kosten</a:t>
            </a:r>
            <a:r>
              <a:rPr lang="en-US" b="0" dirty="0" smtClean="0"/>
              <a:t> (US$ 60 K </a:t>
            </a:r>
            <a:r>
              <a:rPr lang="en-US" b="0" dirty="0" err="1" smtClean="0"/>
              <a:t>voor</a:t>
            </a:r>
            <a:r>
              <a:rPr lang="en-US" b="0" dirty="0" smtClean="0"/>
              <a:t> </a:t>
            </a:r>
            <a:r>
              <a:rPr lang="en-US" b="0" dirty="0" err="1" smtClean="0"/>
              <a:t>aandeel</a:t>
            </a:r>
            <a:r>
              <a:rPr lang="en-US" b="0" dirty="0" smtClean="0"/>
              <a:t> B en </a:t>
            </a:r>
            <a:r>
              <a:rPr lang="en-US" b="0" dirty="0" err="1" smtClean="0"/>
              <a:t>daarna</a:t>
            </a:r>
            <a:r>
              <a:rPr lang="en-US" b="0" dirty="0" smtClean="0"/>
              <a:t> US$ 5 K per </a:t>
            </a:r>
            <a:r>
              <a:rPr lang="en-US" b="0" dirty="0" err="1" smtClean="0"/>
              <a:t>jaar</a:t>
            </a:r>
            <a:r>
              <a:rPr lang="en-US" b="0" dirty="0" smtClean="0"/>
              <a:t>)</a:t>
            </a:r>
          </a:p>
          <a:p>
            <a:endParaRPr lang="en-US" b="0"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1016ED52-29AF-294E-9E96-E1F71304EFFF}" type="slidenum">
              <a:rPr lang="nl-NL" smtClean="0"/>
              <a:pPr/>
              <a:t>5</a:t>
            </a:fld>
            <a:endParaRPr lang="nl-NL"/>
          </a:p>
        </p:txBody>
      </p:sp>
    </p:spTree>
    <p:extLst>
      <p:ext uri="{BB962C8B-B14F-4D97-AF65-F5344CB8AC3E}">
        <p14:creationId xmlns:p14="http://schemas.microsoft.com/office/powerpoint/2010/main" val="341869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16ED52-29AF-294E-9E96-E1F71304EFFF}" type="slidenum">
              <a:rPr lang="nl-NL" smtClean="0"/>
              <a:pPr/>
              <a:t>6</a:t>
            </a:fld>
            <a:endParaRPr lang="nl-NL"/>
          </a:p>
        </p:txBody>
      </p:sp>
    </p:spTree>
    <p:extLst>
      <p:ext uri="{BB962C8B-B14F-4D97-AF65-F5344CB8AC3E}">
        <p14:creationId xmlns:p14="http://schemas.microsoft.com/office/powerpoint/2010/main" val="386509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SSX </a:t>
            </a:r>
            <a:r>
              <a:rPr lang="en-US" dirty="0" err="1" smtClean="0"/>
              <a:t>zelf</a:t>
            </a:r>
            <a:r>
              <a:rPr lang="en-US" dirty="0" smtClean="0"/>
              <a:t> </a:t>
            </a:r>
            <a:r>
              <a:rPr lang="en-US" dirty="0" err="1" smtClean="0"/>
              <a:t>geen</a:t>
            </a:r>
            <a:r>
              <a:rPr lang="en-US" dirty="0" smtClean="0"/>
              <a:t> </a:t>
            </a:r>
            <a:r>
              <a:rPr lang="en-US" dirty="0" err="1" smtClean="0"/>
              <a:t>beurs</a:t>
            </a:r>
            <a:r>
              <a:rPr lang="en-US" dirty="0" smtClean="0"/>
              <a:t> </a:t>
            </a:r>
            <a:r>
              <a:rPr lang="en-US" dirty="0" err="1" smtClean="0"/>
              <a:t>maar</a:t>
            </a:r>
            <a:r>
              <a:rPr lang="en-US" dirty="0" smtClean="0"/>
              <a:t> </a:t>
            </a:r>
            <a:r>
              <a:rPr lang="en-US" dirty="0" err="1" smtClean="0"/>
              <a:t>een</a:t>
            </a:r>
            <a:r>
              <a:rPr lang="en-US" dirty="0" smtClean="0"/>
              <a:t> platform </a:t>
            </a:r>
            <a:r>
              <a:rPr lang="en-US" dirty="0" err="1" smtClean="0"/>
              <a:t>dat</a:t>
            </a:r>
            <a:r>
              <a:rPr lang="en-US" dirty="0" smtClean="0"/>
              <a:t> de </a:t>
            </a:r>
            <a:r>
              <a:rPr lang="en-US" dirty="0" err="1" smtClean="0"/>
              <a:t>kleine</a:t>
            </a:r>
            <a:r>
              <a:rPr lang="en-US" dirty="0" smtClean="0"/>
              <a:t> </a:t>
            </a:r>
            <a:r>
              <a:rPr lang="en-US" dirty="0" err="1" smtClean="0"/>
              <a:t>strartups</a:t>
            </a:r>
            <a:r>
              <a:rPr lang="en-US" dirty="0" smtClean="0"/>
              <a:t> met de </a:t>
            </a:r>
            <a:r>
              <a:rPr lang="en-US" dirty="0" err="1" smtClean="0"/>
              <a:t>kleine</a:t>
            </a:r>
            <a:r>
              <a:rPr lang="en-US" dirty="0" smtClean="0"/>
              <a:t> </a:t>
            </a:r>
            <a:r>
              <a:rPr lang="en-US" dirty="0" err="1" smtClean="0"/>
              <a:t>investeerders</a:t>
            </a:r>
            <a:r>
              <a:rPr lang="en-US" dirty="0" smtClean="0"/>
              <a:t> in contact </a:t>
            </a:r>
            <a:r>
              <a:rPr lang="en-US" dirty="0" err="1" smtClean="0"/>
              <a:t>brengt</a:t>
            </a:r>
            <a:endParaRPr lang="en-US" dirty="0" smtClean="0"/>
          </a:p>
          <a:p>
            <a:pPr>
              <a:buFontTx/>
              <a:buChar char="-"/>
            </a:pPr>
            <a:r>
              <a:rPr lang="en-US" dirty="0" err="1" smtClean="0"/>
              <a:t>Nadat</a:t>
            </a:r>
            <a:r>
              <a:rPr lang="en-US" dirty="0" smtClean="0"/>
              <a:t> </a:t>
            </a:r>
            <a:r>
              <a:rPr lang="en-US" dirty="0" err="1" smtClean="0"/>
              <a:t>een</a:t>
            </a:r>
            <a:r>
              <a:rPr lang="en-US" dirty="0" smtClean="0"/>
              <a:t> </a:t>
            </a:r>
            <a:r>
              <a:rPr lang="en-US" dirty="0" err="1" smtClean="0"/>
              <a:t>bedrijf</a:t>
            </a:r>
            <a:r>
              <a:rPr lang="en-US" dirty="0" smtClean="0"/>
              <a:t> het </a:t>
            </a:r>
            <a:r>
              <a:rPr lang="en-US" dirty="0" err="1" smtClean="0"/>
              <a:t>hele</a:t>
            </a:r>
            <a:r>
              <a:rPr lang="en-US" dirty="0" smtClean="0"/>
              <a:t> SSX </a:t>
            </a:r>
            <a:r>
              <a:rPr lang="en-US" dirty="0" err="1" smtClean="0"/>
              <a:t>proces</a:t>
            </a:r>
            <a:r>
              <a:rPr lang="en-US" dirty="0" smtClean="0"/>
              <a:t> is </a:t>
            </a:r>
            <a:r>
              <a:rPr lang="en-US" dirty="0" err="1" smtClean="0"/>
              <a:t>doorgelopen</a:t>
            </a:r>
            <a:r>
              <a:rPr lang="en-US" dirty="0" smtClean="0"/>
              <a:t> </a:t>
            </a:r>
            <a:r>
              <a:rPr lang="en-US" dirty="0" err="1" smtClean="0"/>
              <a:t>wordt</a:t>
            </a:r>
            <a:r>
              <a:rPr lang="en-US" dirty="0" smtClean="0"/>
              <a:t> het </a:t>
            </a:r>
            <a:r>
              <a:rPr lang="en-US" dirty="0" err="1" smtClean="0"/>
              <a:t>dus</a:t>
            </a:r>
            <a:r>
              <a:rPr lang="en-US" dirty="0" smtClean="0"/>
              <a:t> </a:t>
            </a:r>
            <a:r>
              <a:rPr lang="en-US" dirty="0" err="1" smtClean="0"/>
              <a:t>uiteindelijk</a:t>
            </a:r>
            <a:r>
              <a:rPr lang="en-US" dirty="0" smtClean="0"/>
              <a:t> op de DCSX </a:t>
            </a:r>
            <a:r>
              <a:rPr lang="en-US" dirty="0" err="1" smtClean="0"/>
              <a:t>ge</a:t>
            </a:r>
            <a:r>
              <a:rPr lang="en-US" dirty="0" smtClean="0"/>
              <a:t>-list/</a:t>
            </a:r>
            <a:r>
              <a:rPr lang="en-US" dirty="0" err="1" smtClean="0"/>
              <a:t>noteerd</a:t>
            </a:r>
            <a:r>
              <a:rPr lang="en-US" dirty="0" smtClean="0"/>
              <a:t> en </a:t>
            </a:r>
            <a:r>
              <a:rPr lang="en-US" dirty="0" err="1" smtClean="0"/>
              <a:t>verhandelbaar</a:t>
            </a:r>
            <a:r>
              <a:rPr lang="en-US" dirty="0" smtClean="0"/>
              <a:t> </a:t>
            </a:r>
            <a:r>
              <a:rPr lang="en-US" dirty="0" err="1" smtClean="0"/>
              <a:t>gmaakt</a:t>
            </a:r>
            <a:r>
              <a:rPr lang="en-US" dirty="0" smtClean="0"/>
              <a:t>.</a:t>
            </a:r>
          </a:p>
          <a:p>
            <a:pPr>
              <a:buFontTx/>
              <a:buChar char="-"/>
            </a:pPr>
            <a:r>
              <a:rPr lang="en-US" dirty="0" smtClean="0"/>
              <a:t>SSX </a:t>
            </a:r>
            <a:r>
              <a:rPr lang="en-US" dirty="0" err="1" smtClean="0"/>
              <a:t>heeft</a:t>
            </a:r>
            <a:r>
              <a:rPr lang="en-US" dirty="0" smtClean="0"/>
              <a:t> DCSX </a:t>
            </a:r>
            <a:r>
              <a:rPr lang="en-US" dirty="0" err="1" smtClean="0"/>
              <a:t>gekozen</a:t>
            </a:r>
            <a:r>
              <a:rPr lang="en-US" dirty="0" smtClean="0"/>
              <a:t> </a:t>
            </a:r>
            <a:r>
              <a:rPr lang="en-US" dirty="0" err="1" smtClean="0"/>
              <a:t>vanwege</a:t>
            </a:r>
            <a:r>
              <a:rPr lang="en-US" dirty="0" smtClean="0"/>
              <a:t>:</a:t>
            </a:r>
          </a:p>
          <a:p>
            <a:pPr lvl="1">
              <a:buFont typeface="Arial" pitchFamily="34" charset="0"/>
              <a:buChar char="•"/>
            </a:pPr>
            <a:r>
              <a:rPr lang="en-US" dirty="0" smtClean="0"/>
              <a:t>de </a:t>
            </a:r>
            <a:r>
              <a:rPr lang="en-US" dirty="0" err="1" smtClean="0"/>
              <a:t>opzet</a:t>
            </a:r>
            <a:r>
              <a:rPr lang="en-US" dirty="0" smtClean="0"/>
              <a:t> van </a:t>
            </a:r>
            <a:r>
              <a:rPr lang="en-US" dirty="0" err="1" smtClean="0"/>
              <a:t>lage</a:t>
            </a:r>
            <a:r>
              <a:rPr lang="en-US" dirty="0" smtClean="0"/>
              <a:t> </a:t>
            </a:r>
            <a:r>
              <a:rPr lang="en-US" dirty="0" err="1" smtClean="0"/>
              <a:t>kosten</a:t>
            </a:r>
            <a:r>
              <a:rPr lang="en-US" dirty="0" smtClean="0"/>
              <a:t> </a:t>
            </a:r>
            <a:r>
              <a:rPr lang="en-US" dirty="0" err="1" smtClean="0"/>
              <a:t>voor</a:t>
            </a:r>
            <a:r>
              <a:rPr lang="en-US" dirty="0" smtClean="0"/>
              <a:t> </a:t>
            </a:r>
            <a:r>
              <a:rPr lang="en-US" dirty="0" err="1" smtClean="0"/>
              <a:t>zowel</a:t>
            </a:r>
            <a:r>
              <a:rPr lang="en-US" dirty="0" smtClean="0"/>
              <a:t> listings </a:t>
            </a:r>
            <a:r>
              <a:rPr lang="en-US" dirty="0" err="1" smtClean="0"/>
              <a:t>zelf</a:t>
            </a:r>
            <a:r>
              <a:rPr lang="en-US" dirty="0" smtClean="0"/>
              <a:t> </a:t>
            </a:r>
            <a:r>
              <a:rPr lang="en-US" dirty="0" err="1" smtClean="0"/>
              <a:t>als</a:t>
            </a:r>
            <a:r>
              <a:rPr lang="en-US" dirty="0" smtClean="0"/>
              <a:t> de </a:t>
            </a:r>
            <a:r>
              <a:rPr lang="en-US" dirty="0" err="1" smtClean="0"/>
              <a:t>jaarlijkse</a:t>
            </a:r>
            <a:r>
              <a:rPr lang="en-US" dirty="0" smtClean="0"/>
              <a:t> Listing Advisor Fees en Broker Fees</a:t>
            </a:r>
          </a:p>
          <a:p>
            <a:pPr lvl="1">
              <a:buFont typeface="Arial" pitchFamily="34" charset="0"/>
              <a:buChar char="•"/>
            </a:pPr>
            <a:r>
              <a:rPr lang="en-US" dirty="0" smtClean="0"/>
              <a:t>Curacao </a:t>
            </a:r>
            <a:r>
              <a:rPr lang="en-US" dirty="0" err="1" smtClean="0"/>
              <a:t>als</a:t>
            </a:r>
            <a:r>
              <a:rPr lang="en-US" dirty="0" smtClean="0"/>
              <a:t> </a:t>
            </a:r>
            <a:r>
              <a:rPr lang="en-US" dirty="0" err="1" smtClean="0"/>
              <a:t>bekend</a:t>
            </a:r>
            <a:r>
              <a:rPr lang="en-US" dirty="0" smtClean="0"/>
              <a:t> </a:t>
            </a:r>
            <a:r>
              <a:rPr lang="en-US" dirty="0" err="1" smtClean="0"/>
              <a:t>financieel</a:t>
            </a:r>
            <a:r>
              <a:rPr lang="en-US" dirty="0" smtClean="0"/>
              <a:t> </a:t>
            </a:r>
            <a:r>
              <a:rPr lang="en-US" dirty="0" err="1" smtClean="0"/>
              <a:t>dienstverlenings</a:t>
            </a:r>
            <a:r>
              <a:rPr lang="en-US" dirty="0" smtClean="0"/>
              <a:t> </a:t>
            </a:r>
            <a:r>
              <a:rPr lang="en-US" dirty="0" err="1" smtClean="0"/>
              <a:t>centrum</a:t>
            </a:r>
            <a:r>
              <a:rPr lang="en-US" dirty="0" smtClean="0"/>
              <a:t> </a:t>
            </a:r>
          </a:p>
          <a:p>
            <a:pPr lvl="1">
              <a:buFont typeface="Arial" pitchFamily="34" charset="0"/>
              <a:buChar char="•"/>
            </a:pPr>
            <a:r>
              <a:rPr lang="en-US" dirty="0" err="1" smtClean="0"/>
              <a:t>feit</a:t>
            </a:r>
            <a:r>
              <a:rPr lang="en-US" dirty="0" smtClean="0"/>
              <a:t> </a:t>
            </a:r>
            <a:r>
              <a:rPr lang="en-US" dirty="0" err="1" smtClean="0"/>
              <a:t>dat</a:t>
            </a:r>
            <a:r>
              <a:rPr lang="en-US" dirty="0" smtClean="0"/>
              <a:t> Curacao tot het </a:t>
            </a:r>
            <a:r>
              <a:rPr lang="en-US" dirty="0" err="1" smtClean="0"/>
              <a:t>Koninkrijk</a:t>
            </a:r>
            <a:r>
              <a:rPr lang="en-US" dirty="0" smtClean="0"/>
              <a:t> </a:t>
            </a:r>
            <a:r>
              <a:rPr lang="en-US" dirty="0" err="1" smtClean="0"/>
              <a:t>behoort</a:t>
            </a:r>
            <a:r>
              <a:rPr lang="en-US" dirty="0" smtClean="0"/>
              <a:t> </a:t>
            </a:r>
            <a:r>
              <a:rPr lang="en-US" dirty="0" err="1" smtClean="0"/>
              <a:t>als</a:t>
            </a:r>
            <a:r>
              <a:rPr lang="en-US" dirty="0" smtClean="0"/>
              <a:t> </a:t>
            </a:r>
            <a:r>
              <a:rPr lang="en-US" dirty="0" err="1" smtClean="0"/>
              <a:t>autonoom</a:t>
            </a:r>
            <a:r>
              <a:rPr lang="en-US" dirty="0" smtClean="0"/>
              <a:t> land </a:t>
            </a:r>
            <a:endParaRPr lang="en-US" dirty="0"/>
          </a:p>
        </p:txBody>
      </p:sp>
      <p:sp>
        <p:nvSpPr>
          <p:cNvPr id="4" name="Slide Number Placeholder 3"/>
          <p:cNvSpPr>
            <a:spLocks noGrp="1"/>
          </p:cNvSpPr>
          <p:nvPr>
            <p:ph type="sldNum" sz="quarter" idx="10"/>
          </p:nvPr>
        </p:nvSpPr>
        <p:spPr/>
        <p:txBody>
          <a:bodyPr/>
          <a:lstStyle/>
          <a:p>
            <a:fld id="{1016ED52-29AF-294E-9E96-E1F71304EFFF}" type="slidenum">
              <a:rPr lang="nl-NL" smtClean="0"/>
              <a:pPr/>
              <a:t>7</a:t>
            </a:fld>
            <a:endParaRPr lang="nl-NL"/>
          </a:p>
        </p:txBody>
      </p:sp>
    </p:spTree>
    <p:extLst>
      <p:ext uri="{BB962C8B-B14F-4D97-AF65-F5344CB8AC3E}">
        <p14:creationId xmlns:p14="http://schemas.microsoft.com/office/powerpoint/2010/main" val="237736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Funding </a:t>
            </a:r>
            <a:r>
              <a:rPr lang="en-US" b="1" dirty="0" err="1" smtClean="0"/>
              <a:t>probleem</a:t>
            </a:r>
            <a:r>
              <a:rPr lang="en-US" b="1" dirty="0" smtClean="0"/>
              <a:t> </a:t>
            </a:r>
            <a:r>
              <a:rPr lang="en-US" b="1" dirty="0" err="1" smtClean="0"/>
              <a:t>voor</a:t>
            </a:r>
            <a:r>
              <a:rPr lang="en-US" b="1" dirty="0" smtClean="0"/>
              <a:t> de startups</a:t>
            </a:r>
            <a:r>
              <a:rPr lang="en-US" dirty="0" smtClean="0"/>
              <a:t>: </a:t>
            </a:r>
            <a:r>
              <a:rPr lang="en-US" dirty="0" err="1" smtClean="0"/>
              <a:t>aan</a:t>
            </a:r>
            <a:r>
              <a:rPr lang="en-US" dirty="0" smtClean="0"/>
              <a:t> de </a:t>
            </a:r>
            <a:r>
              <a:rPr lang="en-US" dirty="0" err="1" smtClean="0"/>
              <a:t>ene</a:t>
            </a:r>
            <a:r>
              <a:rPr lang="en-US" dirty="0" smtClean="0"/>
              <a:t> </a:t>
            </a:r>
            <a:r>
              <a:rPr lang="en-US" dirty="0" err="1" smtClean="0"/>
              <a:t>kant</a:t>
            </a:r>
            <a:r>
              <a:rPr lang="en-US" dirty="0" smtClean="0"/>
              <a:t> </a:t>
            </a:r>
            <a:r>
              <a:rPr lang="en-US" dirty="0" err="1" smtClean="0"/>
              <a:t>heeft</a:t>
            </a:r>
            <a:r>
              <a:rPr lang="en-US" dirty="0" smtClean="0"/>
              <a:t> de </a:t>
            </a:r>
            <a:r>
              <a:rPr lang="en-US" dirty="0" err="1" smtClean="0"/>
              <a:t>ervaring</a:t>
            </a:r>
            <a:r>
              <a:rPr lang="en-US" dirty="0" smtClean="0"/>
              <a:t> </a:t>
            </a:r>
            <a:r>
              <a:rPr lang="en-US" dirty="0" err="1" smtClean="0"/>
              <a:t>geleerd</a:t>
            </a:r>
            <a:r>
              <a:rPr lang="en-US" dirty="0" smtClean="0"/>
              <a:t> </a:t>
            </a:r>
            <a:r>
              <a:rPr lang="en-US" dirty="0" err="1" smtClean="0"/>
              <a:t>dat</a:t>
            </a:r>
            <a:r>
              <a:rPr lang="en-US" dirty="0" smtClean="0"/>
              <a:t> </a:t>
            </a:r>
            <a:r>
              <a:rPr lang="en-US" dirty="0" err="1" smtClean="0"/>
              <a:t>banken</a:t>
            </a:r>
            <a:r>
              <a:rPr lang="en-US" dirty="0" smtClean="0"/>
              <a:t> in de </a:t>
            </a:r>
            <a:r>
              <a:rPr lang="en-US" dirty="0" err="1" smtClean="0"/>
              <a:t>laatste</a:t>
            </a:r>
            <a:r>
              <a:rPr lang="en-US" dirty="0" smtClean="0"/>
              <a:t> </a:t>
            </a:r>
            <a:r>
              <a:rPr lang="en-US" dirty="0" err="1" smtClean="0"/>
              <a:t>jaren</a:t>
            </a:r>
            <a:r>
              <a:rPr lang="en-US" dirty="0" smtClean="0"/>
              <a:t> </a:t>
            </a:r>
            <a:r>
              <a:rPr lang="en-US" dirty="0" err="1" smtClean="0"/>
              <a:t>om</a:t>
            </a:r>
            <a:r>
              <a:rPr lang="en-US" dirty="0" smtClean="0"/>
              <a:t> </a:t>
            </a:r>
            <a:r>
              <a:rPr lang="en-US" dirty="0" err="1" smtClean="0"/>
              <a:t>ee</a:t>
            </a:r>
            <a:r>
              <a:rPr lang="en-US" dirty="0" smtClean="0"/>
              <a:t> heel </a:t>
            </a:r>
            <a:r>
              <a:rPr lang="en-US" dirty="0" err="1" smtClean="0"/>
              <a:t>scala</a:t>
            </a:r>
            <a:r>
              <a:rPr lang="en-US" dirty="0" smtClean="0"/>
              <a:t> van </a:t>
            </a:r>
            <a:r>
              <a:rPr lang="en-US" dirty="0" err="1" smtClean="0"/>
              <a:t>redenen</a:t>
            </a:r>
            <a:r>
              <a:rPr lang="en-US" dirty="0" smtClean="0"/>
              <a:t> </a:t>
            </a:r>
            <a:r>
              <a:rPr lang="en-US" dirty="0" err="1" smtClean="0"/>
              <a:t>uitermate</a:t>
            </a:r>
            <a:r>
              <a:rPr lang="en-US" dirty="0" smtClean="0"/>
              <a:t> </a:t>
            </a:r>
            <a:r>
              <a:rPr lang="en-US" dirty="0" err="1" smtClean="0"/>
              <a:t>risisco</a:t>
            </a:r>
            <a:r>
              <a:rPr lang="en-US" dirty="0" smtClean="0"/>
              <a:t> </a:t>
            </a:r>
            <a:r>
              <a:rPr lang="en-US" dirty="0" err="1" smtClean="0"/>
              <a:t>mijdend</a:t>
            </a:r>
            <a:r>
              <a:rPr lang="en-US" dirty="0" smtClean="0"/>
              <a:t> </a:t>
            </a:r>
            <a:r>
              <a:rPr lang="en-US" dirty="0" err="1" smtClean="0"/>
              <a:t>zijn</a:t>
            </a:r>
            <a:r>
              <a:rPr lang="en-US" dirty="0" smtClean="0"/>
              <a:t> </a:t>
            </a:r>
            <a:r>
              <a:rPr lang="en-US" dirty="0" err="1" smtClean="0"/>
              <a:t>geworden</a:t>
            </a:r>
            <a:r>
              <a:rPr lang="en-US" dirty="0" smtClean="0"/>
              <a:t>. </a:t>
            </a:r>
            <a:r>
              <a:rPr lang="en-US" dirty="0" err="1" smtClean="0"/>
              <a:t>Ik</a:t>
            </a:r>
            <a:r>
              <a:rPr lang="en-US" dirty="0" smtClean="0"/>
              <a:t> </a:t>
            </a:r>
            <a:r>
              <a:rPr lang="en-US" dirty="0" err="1" smtClean="0"/>
              <a:t>denk</a:t>
            </a:r>
            <a:r>
              <a:rPr lang="en-US" dirty="0" smtClean="0"/>
              <a:t> </a:t>
            </a:r>
            <a:r>
              <a:rPr lang="en-US" dirty="0" err="1" smtClean="0"/>
              <a:t>dat</a:t>
            </a:r>
            <a:r>
              <a:rPr lang="en-US" dirty="0" smtClean="0"/>
              <a:t> het </a:t>
            </a:r>
            <a:r>
              <a:rPr lang="en-US" dirty="0" err="1" smtClean="0"/>
              <a:t>niet</a:t>
            </a:r>
            <a:r>
              <a:rPr lang="en-US" dirty="0" smtClean="0"/>
              <a:t> </a:t>
            </a:r>
            <a:r>
              <a:rPr lang="en-US" dirty="0" err="1" smtClean="0"/>
              <a:t>nodig</a:t>
            </a:r>
            <a:r>
              <a:rPr lang="en-US" dirty="0" smtClean="0"/>
              <a:t> is </a:t>
            </a:r>
            <a:r>
              <a:rPr lang="en-US" dirty="0" err="1" smtClean="0"/>
              <a:t>hier</a:t>
            </a:r>
            <a:r>
              <a:rPr lang="en-US" dirty="0" smtClean="0"/>
              <a:t> in al </a:t>
            </a:r>
            <a:r>
              <a:rPr lang="en-US" dirty="0" err="1" smtClean="0"/>
              <a:t>te</a:t>
            </a:r>
            <a:r>
              <a:rPr lang="en-US" dirty="0" smtClean="0"/>
              <a:t> </a:t>
            </a:r>
            <a:r>
              <a:rPr lang="en-US" dirty="0" err="1" smtClean="0"/>
              <a:t>veel</a:t>
            </a:r>
            <a:r>
              <a:rPr lang="en-US" dirty="0" smtClean="0"/>
              <a:t> detail op in </a:t>
            </a:r>
            <a:r>
              <a:rPr lang="en-US" dirty="0" err="1" smtClean="0"/>
              <a:t>te</a:t>
            </a:r>
            <a:r>
              <a:rPr lang="en-US" dirty="0" smtClean="0"/>
              <a:t> </a:t>
            </a:r>
            <a:r>
              <a:rPr lang="en-US" dirty="0" err="1" smtClean="0"/>
              <a:t>gaan</a:t>
            </a:r>
            <a:r>
              <a:rPr lang="en-US" dirty="0" smtClean="0"/>
              <a:t>: we </a:t>
            </a:r>
            <a:r>
              <a:rPr lang="en-US" dirty="0" err="1" smtClean="0"/>
              <a:t>ervaren</a:t>
            </a:r>
            <a:r>
              <a:rPr lang="en-US" dirty="0" smtClean="0"/>
              <a:t> het </a:t>
            </a:r>
            <a:r>
              <a:rPr lang="en-US" dirty="0" err="1" smtClean="0"/>
              <a:t>elke</a:t>
            </a:r>
            <a:r>
              <a:rPr lang="en-US" dirty="0" smtClean="0"/>
              <a:t> dag. En </a:t>
            </a:r>
            <a:r>
              <a:rPr lang="en-US" dirty="0" err="1" smtClean="0"/>
              <a:t>daar</a:t>
            </a:r>
            <a:r>
              <a:rPr lang="en-US" dirty="0" smtClean="0"/>
              <a:t> </a:t>
            </a:r>
            <a:r>
              <a:rPr lang="en-US" dirty="0" err="1" smtClean="0"/>
              <a:t>kunnen</a:t>
            </a:r>
            <a:r>
              <a:rPr lang="en-US" dirty="0" smtClean="0"/>
              <a:t> we het </a:t>
            </a:r>
            <a:r>
              <a:rPr lang="en-US" dirty="0" err="1" smtClean="0"/>
              <a:t>mee</a:t>
            </a:r>
            <a:r>
              <a:rPr lang="en-US" dirty="0" smtClean="0"/>
              <a:t> </a:t>
            </a:r>
            <a:r>
              <a:rPr lang="en-US" dirty="0" err="1" smtClean="0"/>
              <a:t>eens</a:t>
            </a:r>
            <a:r>
              <a:rPr lang="en-US" dirty="0" smtClean="0"/>
              <a:t> </a:t>
            </a:r>
            <a:r>
              <a:rPr lang="en-US" dirty="0" err="1" smtClean="0"/>
              <a:t>zijn</a:t>
            </a:r>
            <a:r>
              <a:rPr lang="en-US" dirty="0" smtClean="0"/>
              <a:t> of </a:t>
            </a:r>
            <a:r>
              <a:rPr lang="en-US" dirty="0" err="1" smtClean="0"/>
              <a:t>niet</a:t>
            </a:r>
            <a:r>
              <a:rPr lang="en-US" dirty="0" smtClean="0"/>
              <a:t>, </a:t>
            </a:r>
            <a:r>
              <a:rPr lang="en-US" dirty="0" err="1" smtClean="0"/>
              <a:t>feiten</a:t>
            </a:r>
            <a:r>
              <a:rPr lang="en-US" dirty="0" smtClean="0"/>
              <a:t> </a:t>
            </a:r>
            <a:r>
              <a:rPr lang="en-US" dirty="0" err="1" smtClean="0"/>
              <a:t>moet</a:t>
            </a:r>
            <a:r>
              <a:rPr lang="en-US" dirty="0" smtClean="0"/>
              <a:t> je </a:t>
            </a:r>
            <a:r>
              <a:rPr lang="en-US" dirty="0" err="1" smtClean="0"/>
              <a:t>onder</a:t>
            </a:r>
            <a:r>
              <a:rPr lang="en-US" dirty="0" smtClean="0"/>
              <a:t> </a:t>
            </a:r>
            <a:r>
              <a:rPr lang="en-US" dirty="0" err="1" smtClean="0"/>
              <a:t>ogen</a:t>
            </a:r>
            <a:r>
              <a:rPr lang="en-US" dirty="0" smtClean="0"/>
              <a:t> </a:t>
            </a:r>
            <a:r>
              <a:rPr lang="en-US" dirty="0" err="1" smtClean="0"/>
              <a:t>zien</a:t>
            </a:r>
            <a:r>
              <a:rPr lang="en-US" dirty="0" smtClean="0"/>
              <a:t>, </a:t>
            </a:r>
            <a:r>
              <a:rPr lang="en-US" dirty="0" err="1" smtClean="0"/>
              <a:t>ook</a:t>
            </a:r>
            <a:r>
              <a:rPr lang="en-US" dirty="0" smtClean="0"/>
              <a:t> </a:t>
            </a:r>
            <a:r>
              <a:rPr lang="en-US" dirty="0" err="1" smtClean="0"/>
              <a:t>als</a:t>
            </a:r>
            <a:r>
              <a:rPr lang="en-US" dirty="0" smtClean="0"/>
              <a:t> </a:t>
            </a:r>
            <a:r>
              <a:rPr lang="en-US" dirty="0" err="1" smtClean="0"/>
              <a:t>ondernemer</a:t>
            </a:r>
            <a:r>
              <a:rPr lang="en-US" dirty="0" smtClean="0"/>
              <a:t>. En </a:t>
            </a:r>
            <a:r>
              <a:rPr lang="en-US" dirty="0" err="1" smtClean="0"/>
              <a:t>feit</a:t>
            </a:r>
            <a:r>
              <a:rPr lang="en-US" dirty="0" smtClean="0"/>
              <a:t> is </a:t>
            </a:r>
            <a:r>
              <a:rPr lang="en-US" dirty="0" err="1" smtClean="0"/>
              <a:t>dat</a:t>
            </a:r>
            <a:r>
              <a:rPr lang="en-US" dirty="0" smtClean="0"/>
              <a:t> </a:t>
            </a:r>
            <a:r>
              <a:rPr lang="en-US" dirty="0" err="1" smtClean="0"/>
              <a:t>als</a:t>
            </a:r>
            <a:r>
              <a:rPr lang="en-US" dirty="0" smtClean="0"/>
              <a:t> men </a:t>
            </a:r>
            <a:r>
              <a:rPr lang="en-US" dirty="0" err="1" smtClean="0"/>
              <a:t>niet</a:t>
            </a:r>
            <a:r>
              <a:rPr lang="en-US" dirty="0" smtClean="0"/>
              <a:t> </a:t>
            </a:r>
            <a:r>
              <a:rPr lang="en-US" dirty="0" err="1" smtClean="0"/>
              <a:t>toevallig</a:t>
            </a:r>
            <a:r>
              <a:rPr lang="en-US" dirty="0" smtClean="0"/>
              <a:t> </a:t>
            </a:r>
            <a:r>
              <a:rPr lang="en-US" dirty="0" err="1" smtClean="0"/>
              <a:t>rijke</a:t>
            </a:r>
            <a:r>
              <a:rPr lang="en-US" dirty="0" smtClean="0"/>
              <a:t> </a:t>
            </a:r>
            <a:r>
              <a:rPr lang="en-US" b="0" i="1" dirty="0" smtClean="0"/>
              <a:t>Family or Friends </a:t>
            </a:r>
            <a:r>
              <a:rPr lang="en-US" dirty="0" err="1" smtClean="0"/>
              <a:t>hebt</a:t>
            </a:r>
            <a:r>
              <a:rPr lang="en-US" dirty="0" smtClean="0"/>
              <a:t> het </a:t>
            </a:r>
            <a:r>
              <a:rPr lang="en-US" dirty="0" err="1" smtClean="0"/>
              <a:t>zo</a:t>
            </a:r>
            <a:r>
              <a:rPr lang="en-US" dirty="0" smtClean="0"/>
              <a:t> </a:t>
            </a:r>
            <a:r>
              <a:rPr lang="en-US" dirty="0" err="1" smtClean="0"/>
              <a:t>goed</a:t>
            </a:r>
            <a:r>
              <a:rPr lang="en-US" dirty="0" smtClean="0"/>
              <a:t> </a:t>
            </a:r>
            <a:r>
              <a:rPr lang="en-US" dirty="0" err="1" smtClean="0"/>
              <a:t>als</a:t>
            </a:r>
            <a:r>
              <a:rPr lang="en-US" dirty="0" smtClean="0"/>
              <a:t> </a:t>
            </a:r>
            <a:r>
              <a:rPr lang="en-US" dirty="0" err="1" smtClean="0"/>
              <a:t>onmogelijk</a:t>
            </a:r>
            <a:r>
              <a:rPr lang="en-US" dirty="0" smtClean="0"/>
              <a:t> is </a:t>
            </a:r>
            <a:r>
              <a:rPr lang="en-US" dirty="0" err="1" smtClean="0"/>
              <a:t>heden</a:t>
            </a:r>
            <a:r>
              <a:rPr lang="en-US" dirty="0" smtClean="0"/>
              <a:t> ten </a:t>
            </a:r>
            <a:r>
              <a:rPr lang="en-US" dirty="0" err="1" smtClean="0"/>
              <a:t>dage</a:t>
            </a:r>
            <a:r>
              <a:rPr lang="en-US" dirty="0" smtClean="0"/>
              <a:t> </a:t>
            </a:r>
            <a:r>
              <a:rPr lang="en-US" dirty="0" err="1" smtClean="0"/>
              <a:t>om</a:t>
            </a:r>
            <a:r>
              <a:rPr lang="en-US" dirty="0" smtClean="0"/>
              <a:t> </a:t>
            </a:r>
            <a:r>
              <a:rPr lang="en-US" dirty="0" err="1" smtClean="0"/>
              <a:t>een</a:t>
            </a:r>
            <a:r>
              <a:rPr lang="en-US" dirty="0" smtClean="0"/>
              <a:t> startup </a:t>
            </a:r>
            <a:r>
              <a:rPr lang="en-US" dirty="0" err="1" smtClean="0"/>
              <a:t>bedrijf</a:t>
            </a:r>
            <a:r>
              <a:rPr lang="en-US" dirty="0" smtClean="0"/>
              <a:t> met </a:t>
            </a:r>
            <a:r>
              <a:rPr lang="en-US" dirty="0" err="1" smtClean="0"/>
              <a:t>bancaire</a:t>
            </a:r>
            <a:r>
              <a:rPr lang="en-US" dirty="0" smtClean="0"/>
              <a:t> financiering </a:t>
            </a:r>
            <a:r>
              <a:rPr lang="en-US" dirty="0" err="1" smtClean="0"/>
              <a:t>rond</a:t>
            </a:r>
            <a:r>
              <a:rPr lang="en-US" dirty="0" smtClean="0"/>
              <a:t> </a:t>
            </a:r>
            <a:r>
              <a:rPr lang="en-US" dirty="0" err="1" smtClean="0"/>
              <a:t>te</a:t>
            </a:r>
            <a:r>
              <a:rPr lang="en-US" dirty="0" smtClean="0"/>
              <a:t> </a:t>
            </a:r>
            <a:r>
              <a:rPr lang="en-US" dirty="0" err="1" smtClean="0"/>
              <a:t>krijgen</a:t>
            </a:r>
            <a:r>
              <a:rPr lang="en-US" dirty="0" smtClean="0"/>
              <a:t>.</a:t>
            </a:r>
          </a:p>
          <a:p>
            <a:r>
              <a:rPr lang="en-US" dirty="0" err="1" smtClean="0"/>
              <a:t>Aan</a:t>
            </a:r>
            <a:r>
              <a:rPr lang="en-US" dirty="0" smtClean="0"/>
              <a:t> de </a:t>
            </a:r>
            <a:r>
              <a:rPr lang="en-US" dirty="0" err="1" smtClean="0"/>
              <a:t>ander</a:t>
            </a:r>
            <a:r>
              <a:rPr lang="en-US" dirty="0" smtClean="0"/>
              <a:t> </a:t>
            </a:r>
            <a:r>
              <a:rPr lang="en-US" dirty="0" err="1" smtClean="0"/>
              <a:t>kant</a:t>
            </a:r>
            <a:r>
              <a:rPr lang="en-US" dirty="0" smtClean="0"/>
              <a:t> van het spectrum </a:t>
            </a:r>
            <a:r>
              <a:rPr lang="en-US" dirty="0" err="1" smtClean="0"/>
              <a:t>hebben</a:t>
            </a:r>
            <a:r>
              <a:rPr lang="en-US" dirty="0" smtClean="0"/>
              <a:t> we </a:t>
            </a:r>
            <a:r>
              <a:rPr lang="en-US" dirty="0" err="1" smtClean="0"/>
              <a:t>natuurlijk</a:t>
            </a:r>
            <a:r>
              <a:rPr lang="en-US" dirty="0" smtClean="0"/>
              <a:t> de Venture Capital Outfits, die </a:t>
            </a:r>
            <a:r>
              <a:rPr lang="en-US" dirty="0" err="1" smtClean="0"/>
              <a:t>juist</a:t>
            </a:r>
            <a:r>
              <a:rPr lang="en-US" dirty="0" smtClean="0"/>
              <a:t> </a:t>
            </a:r>
            <a:r>
              <a:rPr lang="en-US" dirty="0" err="1" smtClean="0"/>
              <a:t>wel</a:t>
            </a:r>
            <a:r>
              <a:rPr lang="en-US" dirty="0" smtClean="0"/>
              <a:t> </a:t>
            </a:r>
            <a:r>
              <a:rPr lang="en-US" dirty="0" err="1" smtClean="0"/>
              <a:t>risico</a:t>
            </a:r>
            <a:r>
              <a:rPr lang="en-US" dirty="0" smtClean="0"/>
              <a:t> </a:t>
            </a:r>
            <a:r>
              <a:rPr lang="en-US" dirty="0" err="1" smtClean="0"/>
              <a:t>beleggers</a:t>
            </a:r>
            <a:r>
              <a:rPr lang="en-US" dirty="0" smtClean="0"/>
              <a:t> </a:t>
            </a:r>
            <a:r>
              <a:rPr lang="en-US" dirty="0" err="1" smtClean="0"/>
              <a:t>zijn</a:t>
            </a:r>
            <a:r>
              <a:rPr lang="en-US" dirty="0" smtClean="0"/>
              <a:t>. </a:t>
            </a:r>
            <a:r>
              <a:rPr lang="en-US" dirty="0" err="1" smtClean="0"/>
              <a:t>Daar</a:t>
            </a:r>
            <a:r>
              <a:rPr lang="en-US" dirty="0" smtClean="0"/>
              <a:t> </a:t>
            </a:r>
            <a:r>
              <a:rPr lang="en-US" dirty="0" err="1" smtClean="0"/>
              <a:t>blijkt</a:t>
            </a:r>
            <a:r>
              <a:rPr lang="en-US" dirty="0" smtClean="0"/>
              <a:t> </a:t>
            </a:r>
            <a:r>
              <a:rPr lang="en-US" dirty="0" err="1" smtClean="0"/>
              <a:t>echter</a:t>
            </a:r>
            <a:r>
              <a:rPr lang="en-US" dirty="0" smtClean="0"/>
              <a:t> </a:t>
            </a:r>
            <a:r>
              <a:rPr lang="en-US" dirty="0" err="1" smtClean="0"/>
              <a:t>dat</a:t>
            </a:r>
            <a:r>
              <a:rPr lang="en-US" dirty="0" smtClean="0"/>
              <a:t> men </a:t>
            </a:r>
            <a:r>
              <a:rPr lang="en-US" dirty="0" err="1" smtClean="0"/>
              <a:t>meestens</a:t>
            </a:r>
            <a:r>
              <a:rPr lang="en-US" dirty="0" smtClean="0"/>
              <a:t> </a:t>
            </a:r>
            <a:r>
              <a:rPr lang="en-US" dirty="0" err="1" smtClean="0"/>
              <a:t>geinteresseerd</a:t>
            </a:r>
            <a:r>
              <a:rPr lang="en-US" dirty="0" smtClean="0"/>
              <a:t> is in de </a:t>
            </a:r>
            <a:r>
              <a:rPr lang="en-US" dirty="0" err="1" smtClean="0"/>
              <a:t>wat</a:t>
            </a:r>
            <a:r>
              <a:rPr lang="en-US" dirty="0" smtClean="0"/>
              <a:t> </a:t>
            </a:r>
            <a:r>
              <a:rPr lang="en-US" dirty="0" err="1" smtClean="0"/>
              <a:t>grotere</a:t>
            </a:r>
            <a:r>
              <a:rPr lang="en-US" dirty="0" smtClean="0"/>
              <a:t> deals </a:t>
            </a:r>
            <a:r>
              <a:rPr lang="en-US" dirty="0" err="1" smtClean="0"/>
              <a:t>om</a:t>
            </a:r>
            <a:r>
              <a:rPr lang="en-US" dirty="0" smtClean="0"/>
              <a:t> het </a:t>
            </a:r>
            <a:r>
              <a:rPr lang="en-US" dirty="0" err="1" smtClean="0"/>
              <a:t>maar</a:t>
            </a:r>
            <a:r>
              <a:rPr lang="en-US" dirty="0" smtClean="0"/>
              <a:t> </a:t>
            </a:r>
            <a:r>
              <a:rPr lang="en-US" dirty="0" err="1" smtClean="0"/>
              <a:t>zo</a:t>
            </a:r>
            <a:r>
              <a:rPr lang="en-US" dirty="0" smtClean="0"/>
              <a:t> </a:t>
            </a:r>
            <a:r>
              <a:rPr lang="en-US" dirty="0" err="1" smtClean="0"/>
              <a:t>te</a:t>
            </a:r>
            <a:r>
              <a:rPr lang="en-US" dirty="0" smtClean="0"/>
              <a:t> </a:t>
            </a:r>
            <a:r>
              <a:rPr lang="en-US" dirty="0" err="1" smtClean="0"/>
              <a:t>zeggen</a:t>
            </a:r>
            <a:r>
              <a:rPr lang="en-US" dirty="0" smtClean="0"/>
              <a:t>. </a:t>
            </a:r>
            <a:r>
              <a:rPr lang="en-US" dirty="0" err="1" smtClean="0"/>
              <a:t>Dus</a:t>
            </a:r>
            <a:r>
              <a:rPr lang="en-US" dirty="0" smtClean="0"/>
              <a:t> </a:t>
            </a:r>
            <a:r>
              <a:rPr lang="en-US" dirty="0" err="1" smtClean="0"/>
              <a:t>ook</a:t>
            </a:r>
            <a:r>
              <a:rPr lang="en-US" dirty="0" smtClean="0"/>
              <a:t> </a:t>
            </a:r>
            <a:r>
              <a:rPr lang="en-US" dirty="0" err="1" smtClean="0"/>
              <a:t>daar</a:t>
            </a:r>
            <a:r>
              <a:rPr lang="en-US" dirty="0" smtClean="0"/>
              <a:t> </a:t>
            </a:r>
            <a:r>
              <a:rPr lang="en-US" dirty="0" err="1" smtClean="0"/>
              <a:t>komt</a:t>
            </a:r>
            <a:r>
              <a:rPr lang="en-US" dirty="0" smtClean="0"/>
              <a:t> </a:t>
            </a:r>
            <a:r>
              <a:rPr lang="en-US" dirty="0" err="1" smtClean="0"/>
              <a:t>een</a:t>
            </a:r>
            <a:r>
              <a:rPr lang="en-US" dirty="0" smtClean="0"/>
              <a:t> </a:t>
            </a:r>
            <a:r>
              <a:rPr lang="en-US" dirty="0" err="1" smtClean="0"/>
              <a:t>kleiner</a:t>
            </a:r>
            <a:r>
              <a:rPr lang="en-US" dirty="0" smtClean="0"/>
              <a:t> </a:t>
            </a:r>
            <a:r>
              <a:rPr lang="en-US" dirty="0" err="1" smtClean="0"/>
              <a:t>goed</a:t>
            </a:r>
            <a:r>
              <a:rPr lang="en-US" dirty="0" smtClean="0"/>
              <a:t> </a:t>
            </a:r>
            <a:r>
              <a:rPr lang="en-US" dirty="0" err="1" smtClean="0"/>
              <a:t>idee</a:t>
            </a:r>
            <a:r>
              <a:rPr lang="en-US" dirty="0" smtClean="0"/>
              <a:t> </a:t>
            </a:r>
            <a:r>
              <a:rPr lang="en-US" dirty="0" err="1" smtClean="0"/>
              <a:t>voor</a:t>
            </a:r>
            <a:r>
              <a:rPr lang="en-US" dirty="0" smtClean="0"/>
              <a:t> </a:t>
            </a:r>
            <a:r>
              <a:rPr lang="en-US" dirty="0" err="1" smtClean="0"/>
              <a:t>een</a:t>
            </a:r>
            <a:r>
              <a:rPr lang="en-US" dirty="0" smtClean="0"/>
              <a:t> startup </a:t>
            </a:r>
            <a:r>
              <a:rPr lang="en-US" dirty="0" err="1" smtClean="0"/>
              <a:t>niet</a:t>
            </a:r>
            <a:r>
              <a:rPr lang="en-US" dirty="0" smtClean="0"/>
              <a:t> </a:t>
            </a:r>
            <a:r>
              <a:rPr lang="en-US" dirty="0" err="1" smtClean="0"/>
              <a:t>aan</a:t>
            </a:r>
            <a:r>
              <a:rPr lang="en-US" dirty="0" smtClean="0"/>
              <a:t> de </a:t>
            </a:r>
            <a:r>
              <a:rPr lang="en-US" dirty="0" err="1" smtClean="0"/>
              <a:t>benodigde</a:t>
            </a:r>
            <a:r>
              <a:rPr lang="en-US" dirty="0" smtClean="0"/>
              <a:t> financiering: men </a:t>
            </a:r>
            <a:r>
              <a:rPr lang="en-US" dirty="0" err="1" smtClean="0"/>
              <a:t>valt</a:t>
            </a:r>
            <a:r>
              <a:rPr lang="en-US" dirty="0" smtClean="0"/>
              <a:t> </a:t>
            </a:r>
            <a:r>
              <a:rPr lang="en-US" dirty="0" err="1" smtClean="0"/>
              <a:t>dus</a:t>
            </a:r>
            <a:r>
              <a:rPr lang="en-US" dirty="0" smtClean="0"/>
              <a:t> </a:t>
            </a:r>
            <a:r>
              <a:rPr lang="en-US" dirty="0" err="1" smtClean="0"/>
              <a:t>letterlijk</a:t>
            </a:r>
            <a:r>
              <a:rPr lang="en-US" dirty="0" smtClean="0"/>
              <a:t> </a:t>
            </a:r>
            <a:r>
              <a:rPr lang="en-US" dirty="0" err="1" smtClean="0"/>
              <a:t>tussen</a:t>
            </a:r>
            <a:r>
              <a:rPr lang="en-US" dirty="0" smtClean="0"/>
              <a:t> </a:t>
            </a:r>
            <a:r>
              <a:rPr lang="en-US" dirty="0" err="1" smtClean="0"/>
              <a:t>wal</a:t>
            </a:r>
            <a:r>
              <a:rPr lang="en-US" dirty="0" smtClean="0"/>
              <a:t> en </a:t>
            </a:r>
            <a:r>
              <a:rPr lang="en-US" dirty="0" err="1" smtClean="0"/>
              <a:t>schip</a:t>
            </a:r>
            <a:r>
              <a:rPr lang="en-US" dirty="0" smtClean="0"/>
              <a:t> </a:t>
            </a:r>
            <a:r>
              <a:rPr lang="en-US" dirty="0" err="1" smtClean="0"/>
              <a:t>wat</a:t>
            </a:r>
            <a:r>
              <a:rPr lang="en-US" dirty="0" smtClean="0"/>
              <a:t> </a:t>
            </a:r>
            <a:r>
              <a:rPr lang="en-US" dirty="0" err="1" smtClean="0"/>
              <a:t>dat</a:t>
            </a:r>
            <a:r>
              <a:rPr lang="en-US" dirty="0" smtClean="0"/>
              <a:t> </a:t>
            </a:r>
            <a:r>
              <a:rPr lang="en-US" dirty="0" err="1" smtClean="0"/>
              <a:t>betreft</a:t>
            </a:r>
            <a:r>
              <a:rPr lang="en-US" dirty="0" smtClean="0"/>
              <a:t>.</a:t>
            </a:r>
          </a:p>
          <a:p>
            <a:r>
              <a:rPr lang="en-US" b="1" dirty="0" err="1" smtClean="0"/>
              <a:t>Investeringsprobleem</a:t>
            </a:r>
            <a:r>
              <a:rPr lang="en-US" b="1" dirty="0" smtClean="0"/>
              <a:t> </a:t>
            </a:r>
            <a:r>
              <a:rPr lang="en-US" b="1" dirty="0" err="1" smtClean="0"/>
              <a:t>voor</a:t>
            </a:r>
            <a:r>
              <a:rPr lang="en-US" b="1" dirty="0" smtClean="0"/>
              <a:t> </a:t>
            </a:r>
            <a:r>
              <a:rPr lang="en-US" b="1" dirty="0" err="1" smtClean="0"/>
              <a:t>kleine</a:t>
            </a:r>
            <a:r>
              <a:rPr lang="en-US" b="1" dirty="0" smtClean="0"/>
              <a:t> </a:t>
            </a:r>
            <a:r>
              <a:rPr lang="en-US" b="1" dirty="0" err="1" smtClean="0"/>
              <a:t>investeerders</a:t>
            </a:r>
            <a:r>
              <a:rPr lang="en-US" dirty="0" smtClean="0"/>
              <a:t>: </a:t>
            </a:r>
            <a:r>
              <a:rPr lang="en-US" dirty="0" err="1" smtClean="0"/>
              <a:t>crowdfunding</a:t>
            </a:r>
            <a:r>
              <a:rPr lang="en-US" dirty="0" smtClean="0"/>
              <a:t> </a:t>
            </a:r>
            <a:r>
              <a:rPr lang="en-US" dirty="0" err="1" smtClean="0"/>
              <a:t>geeft</a:t>
            </a:r>
            <a:r>
              <a:rPr lang="en-US" dirty="0" smtClean="0"/>
              <a:t> </a:t>
            </a:r>
            <a:r>
              <a:rPr lang="en-US" dirty="0" err="1" smtClean="0"/>
              <a:t>meestens</a:t>
            </a:r>
            <a:r>
              <a:rPr lang="en-US" dirty="0" smtClean="0"/>
              <a:t> </a:t>
            </a:r>
            <a:r>
              <a:rPr lang="en-US" dirty="0" err="1" smtClean="0"/>
              <a:t>geen</a:t>
            </a:r>
            <a:r>
              <a:rPr lang="en-US" dirty="0" smtClean="0"/>
              <a:t> </a:t>
            </a:r>
            <a:r>
              <a:rPr lang="en-US" dirty="0" err="1" smtClean="0"/>
              <a:t>eigendom</a:t>
            </a:r>
            <a:r>
              <a:rPr lang="en-US" dirty="0" smtClean="0"/>
              <a:t>. </a:t>
            </a:r>
            <a:r>
              <a:rPr lang="en-US" dirty="0" err="1" smtClean="0"/>
              <a:t>Zelfs</a:t>
            </a:r>
            <a:r>
              <a:rPr lang="en-US" dirty="0" smtClean="0"/>
              <a:t> </a:t>
            </a:r>
            <a:r>
              <a:rPr lang="en-US" dirty="0" err="1" smtClean="0"/>
              <a:t>wanneer</a:t>
            </a:r>
            <a:r>
              <a:rPr lang="en-US" dirty="0" smtClean="0"/>
              <a:t> </a:t>
            </a:r>
            <a:r>
              <a:rPr lang="en-US" dirty="0" err="1" smtClean="0"/>
              <a:t>dat</a:t>
            </a:r>
            <a:r>
              <a:rPr lang="en-US" dirty="0" smtClean="0"/>
              <a:t> </a:t>
            </a:r>
            <a:r>
              <a:rPr lang="en-US" dirty="0" err="1" smtClean="0"/>
              <a:t>wel</a:t>
            </a:r>
            <a:r>
              <a:rPr lang="en-US" dirty="0" smtClean="0"/>
              <a:t> het </a:t>
            </a:r>
            <a:r>
              <a:rPr lang="en-US" dirty="0" err="1" smtClean="0"/>
              <a:t>geval</a:t>
            </a:r>
            <a:r>
              <a:rPr lang="en-US" dirty="0" smtClean="0"/>
              <a:t> is </a:t>
            </a:r>
            <a:r>
              <a:rPr lang="en-US" dirty="0" err="1" smtClean="0"/>
              <a:t>is</a:t>
            </a:r>
            <a:r>
              <a:rPr lang="en-US" dirty="0" smtClean="0"/>
              <a:t> </a:t>
            </a:r>
            <a:r>
              <a:rPr lang="en-US" dirty="0" err="1" smtClean="0"/>
              <a:t>er</a:t>
            </a:r>
            <a:r>
              <a:rPr lang="en-US" dirty="0" smtClean="0"/>
              <a:t> </a:t>
            </a:r>
            <a:r>
              <a:rPr lang="en-US" dirty="0" err="1" smtClean="0"/>
              <a:t>geen</a:t>
            </a:r>
            <a:r>
              <a:rPr lang="en-US" dirty="0" smtClean="0"/>
              <a:t> </a:t>
            </a:r>
            <a:r>
              <a:rPr lang="en-US" dirty="0" err="1" smtClean="0"/>
              <a:t>liquiditeit</a:t>
            </a:r>
            <a:r>
              <a:rPr lang="en-US" dirty="0" smtClean="0"/>
              <a:t>. </a:t>
            </a:r>
            <a:r>
              <a:rPr lang="en-US" dirty="0" err="1" smtClean="0"/>
              <a:t>Dit</a:t>
            </a:r>
            <a:r>
              <a:rPr lang="en-US" dirty="0" smtClean="0"/>
              <a:t> is nu </a:t>
            </a:r>
            <a:r>
              <a:rPr lang="en-US" dirty="0" err="1" smtClean="0"/>
              <a:t>precies</a:t>
            </a:r>
            <a:r>
              <a:rPr lang="en-US" dirty="0" smtClean="0"/>
              <a:t> </a:t>
            </a:r>
            <a:r>
              <a:rPr lang="en-US" dirty="0" err="1" smtClean="0"/>
              <a:t>wat</a:t>
            </a:r>
            <a:r>
              <a:rPr lang="en-US" dirty="0" smtClean="0"/>
              <a:t> SSX via </a:t>
            </a:r>
            <a:r>
              <a:rPr lang="en-US" dirty="0" err="1" smtClean="0"/>
              <a:t>een</a:t>
            </a:r>
            <a:r>
              <a:rPr lang="en-US" dirty="0" smtClean="0"/>
              <a:t> </a:t>
            </a:r>
            <a:r>
              <a:rPr lang="en-US" dirty="0" err="1" smtClean="0"/>
              <a:t>notering</a:t>
            </a:r>
            <a:r>
              <a:rPr lang="en-US" dirty="0" smtClean="0"/>
              <a:t> op de DCSX </a:t>
            </a:r>
            <a:r>
              <a:rPr lang="en-US" dirty="0" err="1" smtClean="0"/>
              <a:t>juist</a:t>
            </a:r>
            <a:r>
              <a:rPr lang="en-US" dirty="0" smtClean="0"/>
              <a:t> </a:t>
            </a:r>
            <a:r>
              <a:rPr lang="en-US" dirty="0" err="1" smtClean="0"/>
              <a:t>wel</a:t>
            </a:r>
            <a:r>
              <a:rPr lang="en-US" dirty="0" smtClean="0"/>
              <a:t> </a:t>
            </a:r>
            <a:r>
              <a:rPr lang="en-US" dirty="0" err="1" smtClean="0"/>
              <a:t>creert</a:t>
            </a:r>
            <a:r>
              <a:rPr lang="en-US" dirty="0" smtClean="0"/>
              <a:t> met </a:t>
            </a:r>
            <a:r>
              <a:rPr lang="en-US" dirty="0" err="1" smtClean="0"/>
              <a:t>haar</a:t>
            </a:r>
            <a:r>
              <a:rPr lang="en-US" dirty="0" smtClean="0"/>
              <a:t> </a:t>
            </a:r>
            <a:r>
              <a:rPr lang="en-US" dirty="0" err="1" smtClean="0"/>
              <a:t>opzet</a:t>
            </a:r>
            <a:r>
              <a:rPr lang="en-US" dirty="0" smtClean="0"/>
              <a:t> </a:t>
            </a:r>
            <a:r>
              <a:rPr lang="en-US" dirty="0" err="1" smtClean="0"/>
              <a:t>waarbij</a:t>
            </a:r>
            <a:r>
              <a:rPr lang="en-US" dirty="0" smtClean="0"/>
              <a:t> </a:t>
            </a:r>
            <a:r>
              <a:rPr lang="en-US" dirty="0" err="1" smtClean="0"/>
              <a:t>er</a:t>
            </a:r>
            <a:r>
              <a:rPr lang="en-US" dirty="0" smtClean="0"/>
              <a:t> </a:t>
            </a:r>
            <a:r>
              <a:rPr lang="en-US" dirty="0" err="1" smtClean="0"/>
              <a:t>uiteindelijk</a:t>
            </a:r>
            <a:r>
              <a:rPr lang="en-US" dirty="0" smtClean="0"/>
              <a:t> </a:t>
            </a:r>
            <a:r>
              <a:rPr lang="en-US" dirty="0" err="1" smtClean="0"/>
              <a:t>een</a:t>
            </a:r>
            <a:r>
              <a:rPr lang="en-US" dirty="0" smtClean="0"/>
              <a:t> </a:t>
            </a:r>
            <a:r>
              <a:rPr lang="en-US" dirty="0" err="1" smtClean="0"/>
              <a:t>verhandelbaar</a:t>
            </a:r>
            <a:r>
              <a:rPr lang="en-US" dirty="0" smtClean="0"/>
              <a:t> </a:t>
            </a:r>
            <a:r>
              <a:rPr lang="en-US" dirty="0" err="1" smtClean="0"/>
              <a:t>aandeel</a:t>
            </a:r>
            <a:r>
              <a:rPr lang="en-US" dirty="0" smtClean="0"/>
              <a:t> </a:t>
            </a:r>
            <a:r>
              <a:rPr lang="en-US" dirty="0" err="1" smtClean="0"/>
              <a:t>genoteerd</a:t>
            </a:r>
            <a:r>
              <a:rPr lang="en-US" dirty="0" smtClean="0"/>
              <a:t> </a:t>
            </a:r>
            <a:r>
              <a:rPr lang="en-US" dirty="0" err="1" smtClean="0"/>
              <a:t>wordt</a:t>
            </a:r>
            <a:r>
              <a:rPr lang="en-US" dirty="0" smtClean="0"/>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Een</a:t>
            </a:r>
            <a:r>
              <a:rPr lang="en-US" dirty="0" smtClean="0"/>
              <a:t> </a:t>
            </a:r>
            <a:r>
              <a:rPr lang="en-US" dirty="0" err="1" smtClean="0"/>
              <a:t>kleine</a:t>
            </a:r>
            <a:r>
              <a:rPr lang="en-US" dirty="0" smtClean="0"/>
              <a:t> </a:t>
            </a:r>
            <a:r>
              <a:rPr lang="en-US" dirty="0" err="1" smtClean="0"/>
              <a:t>anekdote</a:t>
            </a:r>
            <a:r>
              <a:rPr lang="en-US" dirty="0" smtClean="0"/>
              <a:t> </a:t>
            </a:r>
            <a:r>
              <a:rPr lang="en-US" dirty="0" err="1" smtClean="0"/>
              <a:t>rondom</a:t>
            </a:r>
            <a:r>
              <a:rPr lang="en-US" dirty="0" smtClean="0"/>
              <a:t> </a:t>
            </a:r>
            <a:r>
              <a:rPr lang="en-US" dirty="0" err="1" smtClean="0"/>
              <a:t>een</a:t>
            </a:r>
            <a:r>
              <a:rPr lang="en-US" dirty="0" smtClean="0"/>
              <a:t> </a:t>
            </a:r>
            <a:r>
              <a:rPr lang="en-US" dirty="0" err="1" smtClean="0"/>
              <a:t>Beurs</a:t>
            </a:r>
            <a:r>
              <a:rPr lang="en-US" dirty="0" smtClean="0"/>
              <a:t> “</a:t>
            </a:r>
            <a:r>
              <a:rPr lang="en-US" dirty="0" err="1" smtClean="0"/>
              <a:t>lieveling</a:t>
            </a:r>
            <a:r>
              <a:rPr lang="en-US" dirty="0" smtClean="0"/>
              <a:t>” </a:t>
            </a:r>
            <a:r>
              <a:rPr lang="en-US" dirty="0" err="1" smtClean="0"/>
              <a:t>nml</a:t>
            </a:r>
            <a:r>
              <a:rPr lang="en-US" dirty="0" smtClean="0"/>
              <a:t>. Apple</a:t>
            </a:r>
            <a:r>
              <a:rPr lang="en-US" i="0" dirty="0" smtClean="0"/>
              <a:t>:  Met </a:t>
            </a:r>
            <a:r>
              <a:rPr lang="en-US" i="0" dirty="0" err="1" smtClean="0"/>
              <a:t>een</a:t>
            </a:r>
            <a:r>
              <a:rPr lang="en-US" i="0" dirty="0" smtClean="0"/>
              <a:t> </a:t>
            </a:r>
            <a:r>
              <a:rPr lang="en-US" i="0" dirty="0" err="1" smtClean="0"/>
              <a:t>directe</a:t>
            </a:r>
            <a:r>
              <a:rPr lang="en-US" i="0" dirty="0" smtClean="0"/>
              <a:t> </a:t>
            </a:r>
            <a:r>
              <a:rPr lang="en-US" i="0" dirty="0" err="1" smtClean="0"/>
              <a:t>initiele</a:t>
            </a:r>
            <a:r>
              <a:rPr lang="en-US" i="0" dirty="0" smtClean="0"/>
              <a:t> listing op de DCSX </a:t>
            </a:r>
            <a:r>
              <a:rPr lang="en-US" i="0" dirty="0" err="1" smtClean="0"/>
              <a:t>voorkom</a:t>
            </a:r>
            <a:r>
              <a:rPr lang="en-US" i="0" dirty="0" smtClean="0"/>
              <a:t> je </a:t>
            </a:r>
            <a:r>
              <a:rPr lang="en-US" i="0" dirty="0" err="1" smtClean="0"/>
              <a:t>dus</a:t>
            </a:r>
            <a:r>
              <a:rPr lang="en-US" i="0" dirty="0" smtClean="0"/>
              <a:t> </a:t>
            </a:r>
            <a:r>
              <a:rPr lang="en-US" i="0" dirty="0" err="1" smtClean="0"/>
              <a:t>ook</a:t>
            </a:r>
            <a:r>
              <a:rPr lang="en-US" i="0" dirty="0" smtClean="0"/>
              <a:t> </a:t>
            </a:r>
            <a:r>
              <a:rPr lang="en-US" i="0" dirty="0" err="1" smtClean="0"/>
              <a:t>dat</a:t>
            </a:r>
            <a:r>
              <a:rPr lang="en-US" i="0" dirty="0" smtClean="0"/>
              <a:t> </a:t>
            </a:r>
            <a:r>
              <a:rPr lang="en-US" i="0" dirty="0" err="1" smtClean="0"/>
              <a:t>er</a:t>
            </a:r>
            <a:r>
              <a:rPr lang="en-US" i="0" dirty="0" smtClean="0"/>
              <a:t> </a:t>
            </a:r>
            <a:r>
              <a:rPr lang="en-US" sz="1200" i="0" kern="1200" dirty="0" err="1" smtClean="0">
                <a:solidFill>
                  <a:schemeClr val="tx1"/>
                </a:solidFill>
                <a:latin typeface="+mn-lt"/>
                <a:ea typeface="+mn-ea"/>
                <a:cs typeface="+mn-cs"/>
              </a:rPr>
              <a:t>slechts</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een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paar</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initiele</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investeerders</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miljarden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verdienen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aan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een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beursgang</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zoals</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gebeurd</a:t>
            </a:r>
            <a:r>
              <a:rPr lang="en-US" sz="1200" i="0" kern="1200" dirty="0" smtClean="0">
                <a:solidFill>
                  <a:schemeClr val="tx1"/>
                </a:solidFill>
                <a:latin typeface="+mn-lt"/>
                <a:ea typeface="+mn-ea"/>
                <a:cs typeface="+mn-cs"/>
              </a:rPr>
              <a:t> is </a:t>
            </a:r>
            <a:r>
              <a:rPr lang="en-US" sz="1200" i="0" kern="1200" dirty="0" err="1" smtClean="0">
                <a:solidFill>
                  <a:schemeClr val="tx1"/>
                </a:solidFill>
                <a:latin typeface="+mn-lt"/>
                <a:ea typeface="+mn-ea"/>
                <a:cs typeface="+mn-cs"/>
              </a:rPr>
              <a:t>bij</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Facebook</a:t>
            </a:r>
            <a:r>
              <a:rPr lang="en-US" sz="1200" i="0" kern="1200" dirty="0" smtClean="0">
                <a:solidFill>
                  <a:schemeClr val="tx1"/>
                </a:solidFill>
                <a:latin typeface="+mn-lt"/>
                <a:ea typeface="+mn-ea"/>
                <a:cs typeface="+mn-cs"/>
              </a:rPr>
              <a:t>, Twitter, Amazon en </a:t>
            </a:r>
            <a:r>
              <a:rPr lang="en-US" sz="1200" i="0" kern="1200" dirty="0" err="1" smtClean="0">
                <a:solidFill>
                  <a:schemeClr val="tx1"/>
                </a:solidFill>
                <a:latin typeface="+mn-lt"/>
                <a:ea typeface="+mn-ea"/>
                <a:cs typeface="+mn-cs"/>
              </a:rPr>
              <a:t>hier</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dichter</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bij</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huis</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voor</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velen</a:t>
            </a:r>
            <a:r>
              <a:rPr lang="en-US" sz="1200" i="0" kern="1200" dirty="0" smtClean="0">
                <a:solidFill>
                  <a:schemeClr val="tx1"/>
                </a:solidFill>
                <a:latin typeface="+mn-lt"/>
                <a:ea typeface="+mn-ea"/>
                <a:cs typeface="+mn-cs"/>
              </a:rPr>
              <a:t> van u </a:t>
            </a:r>
            <a:r>
              <a:rPr lang="en-US" sz="1200" i="0" kern="1200" dirty="0" err="1" smtClean="0">
                <a:solidFill>
                  <a:schemeClr val="tx1"/>
                </a:solidFill>
                <a:latin typeface="+mn-lt"/>
                <a:ea typeface="+mn-ea"/>
                <a:cs typeface="+mn-cs"/>
              </a:rPr>
              <a:t>bv</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TomTom</a:t>
            </a:r>
            <a:r>
              <a:rPr lang="en-US" sz="1200" i="0" kern="1200" dirty="0" smtClean="0">
                <a:solidFill>
                  <a:schemeClr val="tx1"/>
                </a:solidFill>
                <a:latin typeface="+mn-lt"/>
                <a:ea typeface="+mn-ea"/>
                <a:cs typeface="+mn-cs"/>
              </a:rPr>
              <a:t>. We </a:t>
            </a:r>
            <a:r>
              <a:rPr lang="en-US" sz="1200" i="0" kern="1200" dirty="0" err="1" smtClean="0">
                <a:solidFill>
                  <a:schemeClr val="tx1"/>
                </a:solidFill>
                <a:latin typeface="+mn-lt"/>
                <a:ea typeface="+mn-ea"/>
                <a:cs typeface="+mn-cs"/>
              </a:rPr>
              <a:t>krijgen</a:t>
            </a:r>
            <a:r>
              <a:rPr lang="en-US" sz="1200" i="0" kern="1200" dirty="0" smtClean="0">
                <a:solidFill>
                  <a:schemeClr val="tx1"/>
                </a:solidFill>
                <a:latin typeface="+mn-lt"/>
                <a:ea typeface="+mn-ea"/>
                <a:cs typeface="+mn-cs"/>
              </a:rPr>
              <a:t> nu </a:t>
            </a:r>
            <a:r>
              <a:rPr lang="en-US" sz="1200" i="0" kern="1200" dirty="0" err="1" smtClean="0">
                <a:solidFill>
                  <a:schemeClr val="tx1"/>
                </a:solidFill>
                <a:latin typeface="+mn-lt"/>
                <a:ea typeface="+mn-ea"/>
                <a:cs typeface="+mn-cs"/>
              </a:rPr>
              <a:t>allemaal</a:t>
            </a:r>
            <a:r>
              <a:rPr lang="en-US" sz="1200" i="0" kern="1200" dirty="0" smtClean="0">
                <a:solidFill>
                  <a:schemeClr val="tx1"/>
                </a:solidFill>
                <a:latin typeface="+mn-lt"/>
                <a:ea typeface="+mn-ea"/>
                <a:cs typeface="+mn-cs"/>
              </a:rPr>
              <a:t> de </a:t>
            </a:r>
            <a:r>
              <a:rPr lang="en-US" sz="1200" i="0" kern="1200" dirty="0" err="1" smtClean="0">
                <a:solidFill>
                  <a:schemeClr val="tx1"/>
                </a:solidFill>
                <a:latin typeface="+mn-lt"/>
                <a:ea typeface="+mn-ea"/>
                <a:cs typeface="+mn-cs"/>
              </a:rPr>
              <a:t>kans</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om</a:t>
            </a:r>
            <a:r>
              <a:rPr lang="en-US" sz="1200" i="0" kern="1200" dirty="0" smtClean="0">
                <a:solidFill>
                  <a:schemeClr val="tx1"/>
                </a:solidFill>
                <a:latin typeface="+mn-lt"/>
                <a:ea typeface="+mn-ea"/>
                <a:cs typeface="+mn-cs"/>
              </a:rPr>
              <a:t> in </a:t>
            </a:r>
            <a:r>
              <a:rPr lang="en-US" sz="1200" i="0" kern="1200" dirty="0" err="1" smtClean="0">
                <a:solidFill>
                  <a:schemeClr val="tx1"/>
                </a:solidFill>
                <a:latin typeface="+mn-lt"/>
                <a:ea typeface="+mn-ea"/>
                <a:cs typeface="+mn-cs"/>
              </a:rPr>
              <a:t>een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vroegtijdig</a:t>
            </a:r>
            <a:r>
              <a:rPr lang="en-US" sz="1200" i="0" kern="1200" dirty="0" smtClean="0">
                <a:solidFill>
                  <a:schemeClr val="tx1"/>
                </a:solidFill>
                <a:latin typeface="+mn-lt"/>
                <a:ea typeface="+mn-ea"/>
                <a:cs typeface="+mn-cs"/>
              </a:rPr>
              <a:t> stadium </a:t>
            </a:r>
            <a:r>
              <a:rPr lang="en-US" sz="1200" i="0" kern="1200" dirty="0" err="1" smtClean="0">
                <a:solidFill>
                  <a:schemeClr val="tx1"/>
                </a:solidFill>
                <a:latin typeface="+mn-lt"/>
                <a:ea typeface="+mn-ea"/>
                <a:cs typeface="+mn-cs"/>
              </a:rPr>
              <a:t>mee</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te</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doen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Zo</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voorkom</a:t>
            </a:r>
            <a:r>
              <a:rPr lang="en-US" sz="1200" i="0" kern="1200" dirty="0" smtClean="0">
                <a:solidFill>
                  <a:schemeClr val="tx1"/>
                </a:solidFill>
                <a:latin typeface="+mn-lt"/>
                <a:ea typeface="+mn-ea"/>
                <a:cs typeface="+mn-cs"/>
              </a:rPr>
              <a:t> je </a:t>
            </a:r>
            <a:r>
              <a:rPr lang="en-US" sz="1200" i="0" kern="1200" dirty="0" err="1" smtClean="0">
                <a:solidFill>
                  <a:schemeClr val="tx1"/>
                </a:solidFill>
                <a:latin typeface="+mn-lt"/>
                <a:ea typeface="+mn-ea"/>
                <a:cs typeface="+mn-cs"/>
              </a:rPr>
              <a:t>dus</a:t>
            </a:r>
            <a:r>
              <a:rPr lang="en-US" sz="1200" i="0" kern="1200" dirty="0" smtClean="0">
                <a:solidFill>
                  <a:schemeClr val="tx1"/>
                </a:solidFill>
                <a:latin typeface="+mn-lt"/>
                <a:ea typeface="+mn-ea"/>
                <a:cs typeface="+mn-cs"/>
              </a:rPr>
              <a:t> debacles </a:t>
            </a:r>
            <a:r>
              <a:rPr lang="en-US" sz="1200" i="0" kern="1200" dirty="0" err="1" smtClean="0">
                <a:solidFill>
                  <a:schemeClr val="tx1"/>
                </a:solidFill>
                <a:latin typeface="+mn-lt"/>
                <a:ea typeface="+mn-ea"/>
                <a:cs typeface="+mn-cs"/>
              </a:rPr>
              <a:t>zoals</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bijvoorbeeld</a:t>
            </a:r>
            <a:r>
              <a:rPr lang="en-US" sz="1200" i="0" kern="1200" dirty="0" smtClean="0">
                <a:solidFill>
                  <a:schemeClr val="tx1"/>
                </a:solidFill>
                <a:latin typeface="+mn-lt"/>
                <a:ea typeface="+mn-ea"/>
                <a:cs typeface="+mn-cs"/>
              </a:rPr>
              <a:t> die van Ronald Wayne; 1 van de </a:t>
            </a:r>
            <a:r>
              <a:rPr lang="en-US" sz="1200" i="0" kern="1200" dirty="0" err="1" smtClean="0">
                <a:solidFill>
                  <a:schemeClr val="tx1"/>
                </a:solidFill>
                <a:latin typeface="+mn-lt"/>
                <a:ea typeface="+mn-ea"/>
                <a:cs typeface="+mn-cs"/>
              </a:rPr>
              <a:t>initiele</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oprichters</a:t>
            </a:r>
            <a:r>
              <a:rPr lang="en-US" sz="1200" i="0" kern="1200" dirty="0" smtClean="0">
                <a:solidFill>
                  <a:schemeClr val="tx1"/>
                </a:solidFill>
                <a:latin typeface="+mn-lt"/>
                <a:ea typeface="+mn-ea"/>
                <a:cs typeface="+mn-cs"/>
              </a:rPr>
              <a:t> van Apple. </a:t>
            </a:r>
            <a:r>
              <a:rPr lang="en-US" sz="1200" i="0" kern="1200" dirty="0" err="1" smtClean="0">
                <a:solidFill>
                  <a:schemeClr val="tx1"/>
                </a:solidFill>
                <a:latin typeface="+mn-lt"/>
                <a:ea typeface="+mn-ea"/>
                <a:cs typeface="+mn-cs"/>
              </a:rPr>
              <a:t>Hij</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liet</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zichzelf</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kort</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na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oprichting</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uitkopen</a:t>
            </a:r>
            <a:r>
              <a:rPr lang="en-US" sz="1200" i="0" kern="1200" dirty="0" smtClean="0">
                <a:solidFill>
                  <a:schemeClr val="tx1"/>
                </a:solidFill>
                <a:latin typeface="+mn-lt"/>
                <a:ea typeface="+mn-ea"/>
                <a:cs typeface="+mn-cs"/>
              </a:rPr>
              <a:t> (het was </a:t>
            </a:r>
            <a:r>
              <a:rPr lang="en-US" sz="1200" i="0" kern="1200" dirty="0" err="1" smtClean="0">
                <a:solidFill>
                  <a:schemeClr val="tx1"/>
                </a:solidFill>
                <a:latin typeface="+mn-lt"/>
                <a:ea typeface="+mn-ea"/>
                <a:cs typeface="+mn-cs"/>
              </a:rPr>
              <a:t>alles</a:t>
            </a:r>
            <a:r>
              <a:rPr lang="en-US" sz="1200" i="0" kern="1200" dirty="0" smtClean="0">
                <a:solidFill>
                  <a:schemeClr val="tx1"/>
                </a:solidFill>
                <a:latin typeface="+mn-lt"/>
                <a:ea typeface="+mn-ea"/>
                <a:cs typeface="+mn-cs"/>
              </a:rPr>
              <a:t> of </a:t>
            </a:r>
            <a:r>
              <a:rPr lang="en-US" sz="1200" i="0" kern="1200" dirty="0" err="1" smtClean="0">
                <a:solidFill>
                  <a:schemeClr val="tx1"/>
                </a:solidFill>
                <a:latin typeface="+mn-lt"/>
                <a:ea typeface="+mn-ea"/>
                <a:cs typeface="+mn-cs"/>
              </a:rPr>
              <a:t>niets</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voor</a:t>
            </a:r>
            <a:r>
              <a:rPr lang="en-US" sz="1200" i="0" kern="1200" dirty="0" smtClean="0">
                <a:solidFill>
                  <a:schemeClr val="tx1"/>
                </a:solidFill>
                <a:latin typeface="+mn-lt"/>
                <a:ea typeface="+mn-ea"/>
                <a:cs typeface="+mn-cs"/>
              </a:rPr>
              <a:t> 2500 dollar; </a:t>
            </a:r>
            <a:r>
              <a:rPr lang="en-US" sz="1200" i="0" kern="1200" dirty="0" err="1" smtClean="0">
                <a:solidFill>
                  <a:schemeClr val="tx1"/>
                </a:solidFill>
                <a:latin typeface="+mn-lt"/>
                <a:ea typeface="+mn-ea"/>
                <a:cs typeface="+mn-cs"/>
              </a:rPr>
              <a:t>zijn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aandeel</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zou</a:t>
            </a:r>
            <a:r>
              <a:rPr lang="en-US" sz="1200" i="0" kern="1200" dirty="0" smtClean="0">
                <a:solidFill>
                  <a:schemeClr val="tx1"/>
                </a:solidFill>
                <a:latin typeface="+mn-lt"/>
                <a:ea typeface="+mn-ea"/>
                <a:cs typeface="+mn-cs"/>
              </a:rPr>
              <a:t> nu </a:t>
            </a:r>
            <a:r>
              <a:rPr lang="en-US" sz="1200" i="0" kern="1200" dirty="0" err="1" smtClean="0">
                <a:solidFill>
                  <a:schemeClr val="tx1"/>
                </a:solidFill>
                <a:latin typeface="+mn-lt"/>
                <a:ea typeface="+mn-ea"/>
                <a:cs typeface="+mn-cs"/>
              </a:rPr>
              <a:t>ongeveer</a:t>
            </a:r>
            <a:r>
              <a:rPr lang="en-US" sz="1200" i="0" kern="1200" dirty="0" smtClean="0">
                <a:solidFill>
                  <a:schemeClr val="tx1"/>
                </a:solidFill>
                <a:latin typeface="+mn-lt"/>
                <a:ea typeface="+mn-ea"/>
                <a:cs typeface="+mn-cs"/>
              </a:rPr>
              <a:t> 6 </a:t>
            </a:r>
            <a:r>
              <a:rPr lang="en-US" sz="1200" i="0" kern="1200" dirty="0" err="1" smtClean="0">
                <a:solidFill>
                  <a:schemeClr val="tx1"/>
                </a:solidFill>
                <a:latin typeface="+mn-lt"/>
                <a:ea typeface="+mn-ea"/>
                <a:cs typeface="+mn-cs"/>
              </a:rPr>
              <a:t>miljard</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waard</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geweest</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zijn</a:t>
            </a:r>
            <a:r>
              <a:rPr lang="en-US" sz="1200" i="0" kern="1200" dirty="0" smtClean="0">
                <a:solidFill>
                  <a:schemeClr val="tx1"/>
                </a:solidFill>
                <a:latin typeface="+mn-lt"/>
                <a:ea typeface="+mn-ea"/>
                <a:cs typeface="+mn-cs"/>
              </a:rPr>
              <a:t>. Had Ronald al is het </a:t>
            </a:r>
            <a:r>
              <a:rPr lang="en-US" sz="1200" i="0" kern="1200" dirty="0" err="1" smtClean="0">
                <a:solidFill>
                  <a:schemeClr val="tx1"/>
                </a:solidFill>
                <a:latin typeface="+mn-lt"/>
                <a:ea typeface="+mn-ea"/>
                <a:cs typeface="+mn-cs"/>
              </a:rPr>
              <a:t>maar</a:t>
            </a:r>
            <a:r>
              <a:rPr lang="en-US" sz="1200" i="0" kern="1200" dirty="0" smtClean="0">
                <a:solidFill>
                  <a:schemeClr val="tx1"/>
                </a:solidFill>
                <a:latin typeface="+mn-lt"/>
                <a:ea typeface="+mn-ea"/>
                <a:cs typeface="+mn-cs"/>
              </a:rPr>
              <a:t> 50,- euro </a:t>
            </a:r>
            <a:r>
              <a:rPr lang="en-US" sz="1200" i="0" kern="1200" dirty="0" err="1" smtClean="0">
                <a:solidFill>
                  <a:schemeClr val="tx1"/>
                </a:solidFill>
                <a:latin typeface="+mn-lt"/>
                <a:ea typeface="+mn-ea"/>
                <a:cs typeface="+mn-cs"/>
              </a:rPr>
              <a:t>laten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staan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toen</a:t>
            </a:r>
            <a:r>
              <a:rPr lang="en-US" sz="1200" i="0" kern="1200" dirty="0" smtClean="0">
                <a:solidFill>
                  <a:schemeClr val="tx1"/>
                </a:solidFill>
                <a:latin typeface="+mn-lt"/>
                <a:ea typeface="+mn-ea"/>
                <a:cs typeface="+mn-cs"/>
              </a:rPr>
              <a:t> , </a:t>
            </a:r>
            <a:r>
              <a:rPr lang="en-US" sz="1200" i="0" kern="1200" dirty="0" err="1" smtClean="0">
                <a:solidFill>
                  <a:schemeClr val="tx1"/>
                </a:solidFill>
                <a:latin typeface="+mn-lt"/>
                <a:ea typeface="+mn-ea"/>
                <a:cs typeface="+mn-cs"/>
              </a:rPr>
              <a:t>zoals</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hij</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dat</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kan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doen</a:t>
            </a:r>
            <a:r>
              <a:rPr lang="en-US" sz="1200" i="0" kern="1200" dirty="0" smtClean="0">
                <a:solidFill>
                  <a:schemeClr val="tx1"/>
                </a:solidFill>
                <a:latin typeface="+mn-lt"/>
                <a:ea typeface="+mn-ea"/>
                <a:cs typeface="+mn-cs"/>
              </a:rPr>
              <a:t> via </a:t>
            </a:r>
            <a:r>
              <a:rPr lang="en-US" sz="1200" i="0" kern="1200" dirty="0" err="1" smtClean="0">
                <a:solidFill>
                  <a:schemeClr val="tx1"/>
                </a:solidFill>
                <a:latin typeface="+mn-lt"/>
                <a:ea typeface="+mn-ea"/>
                <a:cs typeface="+mn-cs"/>
              </a:rPr>
              <a:t>een</a:t>
            </a:r>
            <a:r>
              <a:rPr lang="en-US" sz="1200" i="0" kern="1200" dirty="0" smtClean="0">
                <a:solidFill>
                  <a:schemeClr val="tx1"/>
                </a:solidFill>
                <a:latin typeface="+mn-lt"/>
                <a:ea typeface="+mn-ea"/>
                <a:cs typeface="+mn-cs"/>
              </a:rPr>
              <a:t> listing op de DSCX, </a:t>
            </a:r>
            <a:r>
              <a:rPr lang="en-US" sz="1200" i="0" kern="1200" dirty="0" err="1" smtClean="0">
                <a:solidFill>
                  <a:schemeClr val="tx1"/>
                </a:solidFill>
                <a:latin typeface="+mn-lt"/>
                <a:ea typeface="+mn-ea"/>
                <a:cs typeface="+mn-cs"/>
              </a:rPr>
              <a:t>dan</a:t>
            </a:r>
            <a:r>
              <a:rPr lang="en-US" sz="1200" i="0" kern="1200" dirty="0" smtClean="0">
                <a:solidFill>
                  <a:schemeClr val="tx1"/>
                </a:solidFill>
                <a:latin typeface="+mn-lt"/>
                <a:ea typeface="+mn-ea"/>
                <a:cs typeface="+mn-cs"/>
              </a:rPr>
              <a:t> had hem in </a:t>
            </a:r>
            <a:r>
              <a:rPr lang="en-US" sz="1200" i="0" kern="1200" dirty="0" err="1" smtClean="0">
                <a:solidFill>
                  <a:schemeClr val="tx1"/>
                </a:solidFill>
                <a:latin typeface="+mn-lt"/>
                <a:ea typeface="+mn-ea"/>
                <a:cs typeface="+mn-cs"/>
              </a:rPr>
              <a:t>ieder</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geval</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een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schamele</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troost</a:t>
            </a:r>
            <a:r>
              <a:rPr lang="en-US" sz="1200" i="0" kern="1200" dirty="0" smtClean="0">
                <a:solidFill>
                  <a:schemeClr val="tx1"/>
                </a:solidFill>
                <a:latin typeface="+mn-lt"/>
                <a:ea typeface="+mn-ea"/>
                <a:cs typeface="+mn-cs"/>
              </a:rPr>
              <a:t> van 120 </a:t>
            </a:r>
            <a:r>
              <a:rPr lang="en-US" sz="1200" i="0" kern="1200" dirty="0" err="1" smtClean="0">
                <a:solidFill>
                  <a:schemeClr val="tx1"/>
                </a:solidFill>
                <a:latin typeface="+mn-lt"/>
                <a:ea typeface="+mn-ea"/>
                <a:cs typeface="+mn-cs"/>
              </a:rPr>
              <a:t>miljoen</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gerest</a:t>
            </a:r>
            <a:r>
              <a:rPr lang="en-US" sz="1200" i="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16ED52-29AF-294E-9E96-E1F71304EFFF}" type="slidenum">
              <a:rPr lang="nl-NL" smtClean="0"/>
              <a:pPr/>
              <a:t>8</a:t>
            </a:fld>
            <a:endParaRPr lang="nl-NL"/>
          </a:p>
        </p:txBody>
      </p:sp>
    </p:spTree>
    <p:extLst>
      <p:ext uri="{BB962C8B-B14F-4D97-AF65-F5344CB8AC3E}">
        <p14:creationId xmlns:p14="http://schemas.microsoft.com/office/powerpoint/2010/main" val="253749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-Het 6 </a:t>
            </a:r>
            <a:r>
              <a:rPr lang="en-US" dirty="0" err="1" smtClean="0"/>
              <a:t>stappen</a:t>
            </a:r>
            <a:r>
              <a:rPr lang="en-US" dirty="0" smtClean="0"/>
              <a:t> </a:t>
            </a:r>
            <a:r>
              <a:rPr lang="en-US" dirty="0" err="1" smtClean="0"/>
              <a:t>grondig</a:t>
            </a:r>
            <a:r>
              <a:rPr lang="en-US" dirty="0" smtClean="0"/>
              <a:t> </a:t>
            </a:r>
            <a:r>
              <a:rPr lang="en-US" dirty="0" err="1" smtClean="0"/>
              <a:t>onderzoek</a:t>
            </a:r>
            <a:r>
              <a:rPr lang="en-US" dirty="0" smtClean="0"/>
              <a:t> </a:t>
            </a:r>
            <a:r>
              <a:rPr lang="en-US" dirty="0" err="1" smtClean="0"/>
              <a:t>houd</a:t>
            </a:r>
            <a:r>
              <a:rPr lang="en-US" dirty="0" smtClean="0"/>
              <a:t> </a:t>
            </a:r>
            <a:r>
              <a:rPr lang="en-US" dirty="0" err="1" smtClean="0"/>
              <a:t>uiteraard</a:t>
            </a:r>
            <a:r>
              <a:rPr lang="en-US" dirty="0" smtClean="0"/>
              <a:t> </a:t>
            </a:r>
            <a:r>
              <a:rPr lang="en-US" dirty="0" err="1" smtClean="0"/>
              <a:t>ondermeer</a:t>
            </a:r>
            <a:r>
              <a:rPr lang="en-US" dirty="0" smtClean="0"/>
              <a:t> in </a:t>
            </a:r>
            <a:r>
              <a:rPr lang="en-US" dirty="0" err="1" smtClean="0"/>
              <a:t>dat</a:t>
            </a:r>
            <a:r>
              <a:rPr lang="en-US" dirty="0" smtClean="0"/>
              <a:t> </a:t>
            </a:r>
            <a:r>
              <a:rPr lang="en-US" dirty="0" err="1" smtClean="0"/>
              <a:t>er</a:t>
            </a:r>
            <a:r>
              <a:rPr lang="en-US" dirty="0" smtClean="0"/>
              <a:t> </a:t>
            </a:r>
            <a:r>
              <a:rPr lang="en-US" dirty="0" err="1" smtClean="0"/>
              <a:t>een</a:t>
            </a:r>
            <a:r>
              <a:rPr lang="en-US" dirty="0" smtClean="0"/>
              <a:t> </a:t>
            </a:r>
            <a:r>
              <a:rPr lang="en-US" dirty="0" err="1" smtClean="0"/>
              <a:t>gedetailleerde</a:t>
            </a:r>
            <a:r>
              <a:rPr lang="en-US" dirty="0" smtClean="0"/>
              <a:t> </a:t>
            </a:r>
            <a:r>
              <a:rPr lang="en-US" dirty="0" err="1" smtClean="0"/>
              <a:t>bedrijsvoering</a:t>
            </a:r>
            <a:r>
              <a:rPr lang="en-US" dirty="0" smtClean="0"/>
              <a:t> en </a:t>
            </a:r>
            <a:r>
              <a:rPr lang="en-US" dirty="0" err="1" smtClean="0"/>
              <a:t>financiele</a:t>
            </a:r>
            <a:r>
              <a:rPr lang="en-US" dirty="0" smtClean="0"/>
              <a:t> </a:t>
            </a:r>
            <a:r>
              <a:rPr lang="en-US" dirty="0" err="1" smtClean="0"/>
              <a:t>documentatie</a:t>
            </a:r>
            <a:r>
              <a:rPr lang="en-US" dirty="0" smtClean="0"/>
              <a:t> </a:t>
            </a:r>
            <a:r>
              <a:rPr lang="en-US" dirty="0" err="1" smtClean="0"/>
              <a:t>dient</a:t>
            </a:r>
            <a:r>
              <a:rPr lang="en-US" dirty="0" smtClean="0"/>
              <a:t> </a:t>
            </a:r>
            <a:r>
              <a:rPr lang="en-US" dirty="0" err="1" smtClean="0"/>
              <a:t>te</a:t>
            </a:r>
            <a:r>
              <a:rPr lang="en-US" dirty="0" smtClean="0"/>
              <a:t> </a:t>
            </a:r>
            <a:r>
              <a:rPr lang="en-US" dirty="0" err="1" smtClean="0"/>
              <a:t>worden</a:t>
            </a:r>
            <a:r>
              <a:rPr lang="en-US" dirty="0" smtClean="0"/>
              <a:t> </a:t>
            </a:r>
            <a:r>
              <a:rPr lang="en-US" dirty="0" err="1" smtClean="0"/>
              <a:t>gepresenteerd</a:t>
            </a:r>
            <a:r>
              <a:rPr lang="en-US" dirty="0" smtClean="0"/>
              <a:t>. </a:t>
            </a:r>
            <a:endParaRPr lang="en-US" dirty="0"/>
          </a:p>
        </p:txBody>
      </p:sp>
      <p:sp>
        <p:nvSpPr>
          <p:cNvPr id="4" name="Slide Number Placeholder 3"/>
          <p:cNvSpPr>
            <a:spLocks noGrp="1"/>
          </p:cNvSpPr>
          <p:nvPr>
            <p:ph type="sldNum" sz="quarter" idx="10"/>
          </p:nvPr>
        </p:nvSpPr>
        <p:spPr/>
        <p:txBody>
          <a:bodyPr/>
          <a:lstStyle/>
          <a:p>
            <a:fld id="{1016ED52-29AF-294E-9E96-E1F71304EFFF}" type="slidenum">
              <a:rPr lang="nl-NL" smtClean="0"/>
              <a:pPr/>
              <a:t>9</a:t>
            </a:fld>
            <a:endParaRPr lang="nl-NL"/>
          </a:p>
        </p:txBody>
      </p:sp>
    </p:spTree>
    <p:extLst>
      <p:ext uri="{BB962C8B-B14F-4D97-AF65-F5344CB8AC3E}">
        <p14:creationId xmlns:p14="http://schemas.microsoft.com/office/powerpoint/2010/main" val="209961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16ED52-29AF-294E-9E96-E1F71304EFFF}" type="slidenum">
              <a:rPr lang="nl-NL" smtClean="0"/>
              <a:pPr/>
              <a:t>10</a:t>
            </a:fld>
            <a:endParaRPr lang="nl-NL"/>
          </a:p>
        </p:txBody>
      </p:sp>
    </p:spTree>
    <p:extLst>
      <p:ext uri="{BB962C8B-B14F-4D97-AF65-F5344CB8AC3E}">
        <p14:creationId xmlns:p14="http://schemas.microsoft.com/office/powerpoint/2010/main" val="232278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400864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298445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354073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268064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236436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367432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35296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57869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8770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58417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92A8C37B-97D6-C04B-993E-BCABBFB829C3}" type="datetimeFigureOut">
              <a:rPr lang="nl-NL" smtClean="0"/>
              <a:pPr/>
              <a:t>22-11-2013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012684-1350-9347-B1ED-1031BC898506}" type="slidenum">
              <a:rPr lang="nl-NL" smtClean="0"/>
              <a:pPr/>
              <a:t>‹nr.›</a:t>
            </a:fld>
            <a:endParaRPr lang="nl-NL"/>
          </a:p>
        </p:txBody>
      </p:sp>
    </p:spTree>
    <p:extLst>
      <p:ext uri="{BB962C8B-B14F-4D97-AF65-F5344CB8AC3E}">
        <p14:creationId xmlns:p14="http://schemas.microsoft.com/office/powerpoint/2010/main" val="206989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8C37B-97D6-C04B-993E-BCABBFB829C3}" type="datetimeFigureOut">
              <a:rPr lang="nl-NL" smtClean="0"/>
              <a:pPr/>
              <a:t>22-11-2013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12684-1350-9347-B1ED-1031BC898506}" type="slidenum">
              <a:rPr lang="nl-NL" smtClean="0"/>
              <a:pPr/>
              <a:t>‹nr.›</a:t>
            </a:fld>
            <a:endParaRPr lang="nl-NL"/>
          </a:p>
        </p:txBody>
      </p:sp>
    </p:spTree>
    <p:extLst>
      <p:ext uri="{BB962C8B-B14F-4D97-AF65-F5344CB8AC3E}">
        <p14:creationId xmlns:p14="http://schemas.microsoft.com/office/powerpoint/2010/main" val="4039820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dcsx.a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86637"/>
          </a:xfrm>
        </p:spPr>
        <p:txBody>
          <a:bodyPr>
            <a:normAutofit/>
          </a:bodyPr>
          <a:lstStyle/>
          <a:p>
            <a:r>
              <a:rPr lang="en-US" b="1" dirty="0" smtClean="0">
                <a:solidFill>
                  <a:srgbClr val="4268A7"/>
                </a:solidFill>
              </a:rPr>
              <a:t>Dutch Caribbean Securities Exchange N.V.  (“DCSX”)</a:t>
            </a:r>
            <a:endParaRPr lang="en-US" b="1" dirty="0">
              <a:solidFill>
                <a:srgbClr val="4268A7"/>
              </a:solidFill>
            </a:endParaRPr>
          </a:p>
        </p:txBody>
      </p:sp>
      <p:sp>
        <p:nvSpPr>
          <p:cNvPr id="3" name="Content Placeholder 2"/>
          <p:cNvSpPr>
            <a:spLocks noGrp="1"/>
          </p:cNvSpPr>
          <p:nvPr>
            <p:ph idx="1"/>
          </p:nvPr>
        </p:nvSpPr>
        <p:spPr>
          <a:xfrm>
            <a:off x="457200" y="2278251"/>
            <a:ext cx="8229600" cy="3847912"/>
          </a:xfrm>
        </p:spPr>
        <p:txBody>
          <a:bodyPr>
            <a:normAutofit fontScale="92500" lnSpcReduction="20000"/>
          </a:bodyPr>
          <a:lstStyle/>
          <a:p>
            <a:pPr algn="ctr">
              <a:buNone/>
              <a:defRPr/>
            </a:pPr>
            <a:r>
              <a:rPr lang="nl-NL" b="1" dirty="0" smtClean="0">
                <a:solidFill>
                  <a:schemeClr val="tx1">
                    <a:lumMod val="75000"/>
                    <a:lumOff val="25000"/>
                  </a:schemeClr>
                </a:solidFill>
              </a:rPr>
              <a:t>November 28-2013</a:t>
            </a:r>
          </a:p>
          <a:p>
            <a:pPr algn="ctr">
              <a:buNone/>
              <a:defRPr/>
            </a:pPr>
            <a:r>
              <a:rPr lang="nl-NL" sz="2800" dirty="0" smtClean="0">
                <a:solidFill>
                  <a:schemeClr val="tx1">
                    <a:lumMod val="75000"/>
                    <a:lumOff val="25000"/>
                  </a:schemeClr>
                </a:solidFill>
              </a:rPr>
              <a:t>				 </a:t>
            </a:r>
          </a:p>
          <a:p>
            <a:pPr algn="ctr">
              <a:buNone/>
              <a:defRPr/>
            </a:pPr>
            <a:r>
              <a:rPr lang="nl-NL" dirty="0" err="1" smtClean="0">
                <a:solidFill>
                  <a:schemeClr val="tx1">
                    <a:lumMod val="75000"/>
                    <a:lumOff val="25000"/>
                  </a:schemeClr>
                </a:solidFill>
              </a:rPr>
              <a:t>InterExpo</a:t>
            </a:r>
            <a:r>
              <a:rPr lang="nl-NL" dirty="0" smtClean="0">
                <a:solidFill>
                  <a:schemeClr val="tx1">
                    <a:lumMod val="75000"/>
                    <a:lumOff val="25000"/>
                  </a:schemeClr>
                </a:solidFill>
              </a:rPr>
              <a:t> congres:</a:t>
            </a:r>
          </a:p>
          <a:p>
            <a:pPr algn="ctr">
              <a:buNone/>
              <a:defRPr/>
            </a:pPr>
            <a:r>
              <a:rPr lang="nl-NL" dirty="0" smtClean="0">
                <a:solidFill>
                  <a:schemeClr val="tx1">
                    <a:lumMod val="75000"/>
                    <a:lumOff val="25000"/>
                  </a:schemeClr>
                </a:solidFill>
              </a:rPr>
              <a:t>Duurzaam zakendoen tussen het </a:t>
            </a:r>
            <a:r>
              <a:rPr lang="nl-NL" dirty="0" err="1" smtClean="0">
                <a:solidFill>
                  <a:schemeClr val="tx1">
                    <a:lumMod val="75000"/>
                    <a:lumOff val="25000"/>
                  </a:schemeClr>
                </a:solidFill>
              </a:rPr>
              <a:t>Caribisch</a:t>
            </a:r>
            <a:r>
              <a:rPr lang="nl-NL" dirty="0" smtClean="0">
                <a:solidFill>
                  <a:schemeClr val="tx1">
                    <a:lumMod val="75000"/>
                    <a:lumOff val="25000"/>
                  </a:schemeClr>
                </a:solidFill>
              </a:rPr>
              <a:t> Koninkrijk en Nederland in het kader van 200</a:t>
            </a:r>
          </a:p>
          <a:p>
            <a:pPr algn="ctr">
              <a:buNone/>
              <a:defRPr/>
            </a:pPr>
            <a:r>
              <a:rPr lang="nl-NL" dirty="0" smtClean="0">
                <a:solidFill>
                  <a:schemeClr val="tx1">
                    <a:lumMod val="75000"/>
                    <a:lumOff val="25000"/>
                  </a:schemeClr>
                </a:solidFill>
              </a:rPr>
              <a:t>jaar Koninkrijk</a:t>
            </a:r>
          </a:p>
          <a:p>
            <a:pPr algn="ctr">
              <a:buNone/>
              <a:defRPr/>
            </a:pPr>
            <a:endParaRPr lang="nl-NL" dirty="0" smtClean="0">
              <a:solidFill>
                <a:schemeClr val="tx1">
                  <a:lumMod val="75000"/>
                  <a:lumOff val="25000"/>
                </a:schemeClr>
              </a:solidFill>
            </a:endParaRPr>
          </a:p>
          <a:p>
            <a:pPr algn="ctr">
              <a:buNone/>
              <a:defRPr/>
            </a:pPr>
            <a:r>
              <a:rPr lang="nl-NL" dirty="0" smtClean="0">
                <a:solidFill>
                  <a:schemeClr val="tx1">
                    <a:lumMod val="75000"/>
                    <a:lumOff val="25000"/>
                  </a:schemeClr>
                </a:solidFill>
              </a:rPr>
              <a:t>Den Haag , Nederland </a:t>
            </a:r>
          </a:p>
          <a:p>
            <a:endParaRPr lang="nl-NL"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solidFill>
                  <a:srgbClr val="4268A7"/>
                </a:solidFill>
              </a:rPr>
              <a:t>SSX </a:t>
            </a:r>
            <a:r>
              <a:rPr lang="en-US" b="1" dirty="0" err="1" smtClean="0">
                <a:solidFill>
                  <a:srgbClr val="4268A7"/>
                </a:solidFill>
              </a:rPr>
              <a:t>ontwikkelingen</a:t>
            </a:r>
            <a:endParaRPr lang="en-US" b="1" dirty="0">
              <a:solidFill>
                <a:srgbClr val="4268A7"/>
              </a:solidFill>
            </a:endParaRPr>
          </a:p>
        </p:txBody>
      </p:sp>
      <p:sp>
        <p:nvSpPr>
          <p:cNvPr id="3" name="Content Placeholder 2"/>
          <p:cNvSpPr>
            <a:spLocks noGrp="1"/>
          </p:cNvSpPr>
          <p:nvPr>
            <p:ph idx="1"/>
          </p:nvPr>
        </p:nvSpPr>
        <p:spPr>
          <a:xfrm>
            <a:off x="457200" y="1600200"/>
            <a:ext cx="8856582" cy="5015234"/>
          </a:xfrm>
        </p:spPr>
        <p:txBody>
          <a:bodyPr>
            <a:normAutofit fontScale="92500" lnSpcReduction="20000"/>
          </a:bodyPr>
          <a:lstStyle/>
          <a:p>
            <a:pPr>
              <a:buFont typeface="Wingdings" pitchFamily="2" charset="2"/>
              <a:buChar char="ü"/>
            </a:pPr>
            <a:r>
              <a:rPr lang="nl-NL" dirty="0" smtClean="0">
                <a:solidFill>
                  <a:srgbClr val="404040"/>
                </a:solidFill>
              </a:rPr>
              <a:t>SSX gestart (na lange voorbereiding) in Juni 2013</a:t>
            </a:r>
          </a:p>
          <a:p>
            <a:pPr marL="0" indent="0">
              <a:buNone/>
            </a:pPr>
            <a:endParaRPr lang="nl-NL" dirty="0" smtClean="0">
              <a:solidFill>
                <a:srgbClr val="404040"/>
              </a:solidFill>
            </a:endParaRPr>
          </a:p>
          <a:p>
            <a:pPr>
              <a:buFont typeface="Wingdings" pitchFamily="2" charset="2"/>
              <a:buChar char="ü"/>
            </a:pPr>
            <a:r>
              <a:rPr lang="nl-NL" dirty="0" smtClean="0">
                <a:solidFill>
                  <a:srgbClr val="404040"/>
                </a:solidFill>
              </a:rPr>
              <a:t>Reeds meer dan 300 projecten hebben zich aangemeld</a:t>
            </a:r>
          </a:p>
          <a:p>
            <a:pPr marL="0" indent="0">
              <a:buNone/>
            </a:pPr>
            <a:endParaRPr lang="nl-NL" dirty="0" smtClean="0">
              <a:solidFill>
                <a:srgbClr val="404040"/>
              </a:solidFill>
            </a:endParaRPr>
          </a:p>
          <a:p>
            <a:pPr>
              <a:buFont typeface="Wingdings" pitchFamily="2" charset="2"/>
              <a:buChar char="ü"/>
            </a:pPr>
            <a:r>
              <a:rPr lang="nl-NL" dirty="0" smtClean="0">
                <a:solidFill>
                  <a:srgbClr val="404040"/>
                </a:solidFill>
              </a:rPr>
              <a:t>Uit meer dan 80 landen </a:t>
            </a:r>
          </a:p>
          <a:p>
            <a:pPr marL="0" indent="0">
              <a:buNone/>
            </a:pPr>
            <a:endParaRPr lang="nl-NL" dirty="0" smtClean="0">
              <a:solidFill>
                <a:srgbClr val="404040"/>
              </a:solidFill>
            </a:endParaRPr>
          </a:p>
          <a:p>
            <a:pPr>
              <a:buFont typeface="Wingdings" pitchFamily="2" charset="2"/>
              <a:buChar char="ü"/>
            </a:pPr>
            <a:r>
              <a:rPr lang="nl-NL" dirty="0" smtClean="0">
                <a:solidFill>
                  <a:srgbClr val="404040"/>
                </a:solidFill>
              </a:rPr>
              <a:t>Ook investeerders uit meer dan 45 landen</a:t>
            </a:r>
          </a:p>
          <a:p>
            <a:pPr>
              <a:buFont typeface="Wingdings" pitchFamily="2" charset="2"/>
              <a:buChar char="ü"/>
            </a:pPr>
            <a:endParaRPr lang="nl-NL" dirty="0" smtClean="0">
              <a:solidFill>
                <a:srgbClr val="404040"/>
              </a:solidFill>
            </a:endParaRPr>
          </a:p>
          <a:p>
            <a:pPr>
              <a:buNone/>
            </a:pPr>
            <a:r>
              <a:rPr lang="nl-NL" b="1" dirty="0" smtClean="0">
                <a:solidFill>
                  <a:srgbClr val="404040"/>
                </a:solidFill>
              </a:rPr>
              <a:t>    Hoe zit dit alles met de DCSX en SSX in Nederland en/of in breder verband Noord West Europa ? </a:t>
            </a:r>
            <a:endParaRPr lang="nl-NL" b="1" dirty="0">
              <a:solidFill>
                <a:srgbClr val="40404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30597" y="1019067"/>
            <a:ext cx="803107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nl-NL" sz="4000" b="1" dirty="0">
              <a:solidFill>
                <a:schemeClr val="accent6">
                  <a:lumMod val="75000"/>
                </a:schemeClr>
              </a:solidFill>
            </a:endParaRPr>
          </a:p>
        </p:txBody>
      </p:sp>
      <p:pic>
        <p:nvPicPr>
          <p:cNvPr id="6" name="Afbeelding 5"/>
          <p:cNvPicPr>
            <a:picLocks noChangeAspect="1"/>
          </p:cNvPicPr>
          <p:nvPr/>
        </p:nvPicPr>
        <p:blipFill rotWithShape="1">
          <a:blip r:embed="rId3"/>
          <a:srcRect r="66526" b="12615"/>
          <a:stretch/>
        </p:blipFill>
        <p:spPr>
          <a:xfrm>
            <a:off x="325630" y="5829921"/>
            <a:ext cx="2354235" cy="705621"/>
          </a:xfrm>
          <a:prstGeom prst="rect">
            <a:avLst/>
          </a:prstGeom>
        </p:spPr>
      </p:pic>
      <p:pic>
        <p:nvPicPr>
          <p:cNvPr id="7" name="Afbeelding 6"/>
          <p:cNvPicPr>
            <a:picLocks noChangeAspect="1"/>
          </p:cNvPicPr>
          <p:nvPr/>
        </p:nvPicPr>
        <p:blipFill>
          <a:blip r:embed="rId4">
            <a:clrChange>
              <a:clrFrom>
                <a:srgbClr val="FFFFFF"/>
              </a:clrFrom>
              <a:clrTo>
                <a:srgbClr val="FFFFFF">
                  <a:alpha val="0"/>
                </a:srgbClr>
              </a:clrTo>
            </a:clrChange>
          </a:blip>
          <a:stretch>
            <a:fillRect/>
          </a:stretch>
        </p:blipFill>
        <p:spPr>
          <a:xfrm>
            <a:off x="7016388" y="5908711"/>
            <a:ext cx="1611852" cy="756784"/>
          </a:xfrm>
          <a:prstGeom prst="rect">
            <a:avLst/>
          </a:prstGeom>
        </p:spPr>
      </p:pic>
      <p:sp>
        <p:nvSpPr>
          <p:cNvPr id="13" name="Titel 1"/>
          <p:cNvSpPr txBox="1">
            <a:spLocks/>
          </p:cNvSpPr>
          <p:nvPr/>
        </p:nvSpPr>
        <p:spPr>
          <a:xfrm>
            <a:off x="630597" y="683885"/>
            <a:ext cx="7772400" cy="1470025"/>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rgbClr val="4268A7"/>
                </a:solidFill>
              </a:rPr>
              <a:t>Realisatie SSX Agentschap voor Nederland en Noord West Europa</a:t>
            </a:r>
            <a:endParaRPr lang="nl-NL" i="1" dirty="0">
              <a:solidFill>
                <a:srgbClr val="4268A7"/>
              </a:solidFill>
            </a:endParaRPr>
          </a:p>
        </p:txBody>
      </p:sp>
      <p:pic>
        <p:nvPicPr>
          <p:cNvPr id="9" name="Afbeelding 8" descr="LOGO NWE CAPITAL SSX AGENCY NEW.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869" y="2721913"/>
            <a:ext cx="2660427" cy="2640461"/>
          </a:xfrm>
          <a:prstGeom prst="rect">
            <a:avLst/>
          </a:prstGeom>
        </p:spPr>
      </p:pic>
      <p:sp>
        <p:nvSpPr>
          <p:cNvPr id="10" name="Titel 1"/>
          <p:cNvSpPr txBox="1">
            <a:spLocks/>
          </p:cNvSpPr>
          <p:nvPr/>
        </p:nvSpPr>
        <p:spPr>
          <a:xfrm>
            <a:off x="4001110" y="2810620"/>
            <a:ext cx="4013551" cy="2293081"/>
          </a:xfrm>
          <a:prstGeom prst="rect">
            <a:avLst/>
          </a:prstGeom>
          <a:effectLst>
            <a:outerShdw blurRad="76200" dir="18900000" sy="23000" kx="-1200000" algn="bl" rotWithShape="0">
              <a:prstClr val="black">
                <a:alpha val="20000"/>
              </a:prstClr>
            </a:outerShdw>
          </a:effectLst>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200" b="1" dirty="0" smtClean="0">
                <a:solidFill>
                  <a:schemeClr val="tx1">
                    <a:lumMod val="75000"/>
                    <a:lumOff val="25000"/>
                  </a:schemeClr>
                </a:solidFill>
              </a:rPr>
              <a:t>NWE </a:t>
            </a:r>
            <a:r>
              <a:rPr lang="nl-NL" sz="3200" b="1" i="1" dirty="0" err="1" smtClean="0">
                <a:solidFill>
                  <a:schemeClr val="tx1">
                    <a:lumMod val="75000"/>
                    <a:lumOff val="25000"/>
                  </a:schemeClr>
                </a:solidFill>
              </a:rPr>
              <a:t>Capital</a:t>
            </a:r>
            <a:endParaRPr lang="nl-NL" sz="3200" b="1" i="1" dirty="0" smtClean="0">
              <a:solidFill>
                <a:schemeClr val="tx1">
                  <a:lumMod val="75000"/>
                  <a:lumOff val="25000"/>
                </a:schemeClr>
              </a:solidFill>
            </a:endParaRPr>
          </a:p>
          <a:p>
            <a:pPr algn="l"/>
            <a:endParaRPr lang="nl-NL" sz="1000" dirty="0">
              <a:solidFill>
                <a:schemeClr val="tx1">
                  <a:lumMod val="75000"/>
                  <a:lumOff val="25000"/>
                </a:schemeClr>
              </a:solidFill>
            </a:endParaRPr>
          </a:p>
          <a:p>
            <a:pPr algn="l"/>
            <a:r>
              <a:rPr lang="nl-NL" sz="2400" dirty="0">
                <a:solidFill>
                  <a:schemeClr val="tx1">
                    <a:lumMod val="75000"/>
                    <a:lumOff val="25000"/>
                  </a:schemeClr>
                </a:solidFill>
              </a:rPr>
              <a:t>Heliconweg 52</a:t>
            </a:r>
          </a:p>
          <a:p>
            <a:pPr algn="l"/>
            <a:r>
              <a:rPr lang="nl-NL" sz="2400" dirty="0">
                <a:solidFill>
                  <a:schemeClr val="tx1">
                    <a:lumMod val="75000"/>
                    <a:lumOff val="25000"/>
                  </a:schemeClr>
                </a:solidFill>
              </a:rPr>
              <a:t>8914 </a:t>
            </a:r>
            <a:r>
              <a:rPr lang="nl-NL" sz="2400" dirty="0" smtClean="0">
                <a:solidFill>
                  <a:schemeClr val="tx1">
                    <a:lumMod val="75000"/>
                    <a:lumOff val="25000"/>
                  </a:schemeClr>
                </a:solidFill>
              </a:rPr>
              <a:t>AT  Leeuwarden</a:t>
            </a:r>
          </a:p>
          <a:p>
            <a:pPr algn="l"/>
            <a:r>
              <a:rPr lang="nl-NL" sz="2400" dirty="0" smtClean="0">
                <a:solidFill>
                  <a:schemeClr val="tx1">
                    <a:lumMod val="75000"/>
                    <a:lumOff val="25000"/>
                  </a:schemeClr>
                </a:solidFill>
              </a:rPr>
              <a:t>The Netherlands</a:t>
            </a:r>
            <a:endParaRPr lang="nl-NL" sz="2400" dirty="0">
              <a:solidFill>
                <a:schemeClr val="tx1">
                  <a:lumMod val="75000"/>
                  <a:lumOff val="25000"/>
                </a:schemeClr>
              </a:solidFill>
            </a:endParaRPr>
          </a:p>
          <a:p>
            <a:pPr algn="l"/>
            <a:endParaRPr lang="nl-NL" sz="1000" dirty="0">
              <a:solidFill>
                <a:schemeClr val="tx1">
                  <a:lumMod val="75000"/>
                  <a:lumOff val="25000"/>
                </a:schemeClr>
              </a:solidFill>
            </a:endParaRPr>
          </a:p>
          <a:p>
            <a:pPr algn="l"/>
            <a:r>
              <a:rPr lang="nl-NL" sz="3200" b="1" dirty="0" err="1" smtClean="0">
                <a:solidFill>
                  <a:schemeClr val="tx1">
                    <a:lumMod val="75000"/>
                    <a:lumOff val="25000"/>
                  </a:schemeClr>
                </a:solidFill>
              </a:rPr>
              <a:t>www.nwecapital.com</a:t>
            </a:r>
            <a:endParaRPr lang="nl-NL" sz="3200" b="1" dirty="0" smtClean="0">
              <a:solidFill>
                <a:schemeClr val="tx1">
                  <a:lumMod val="75000"/>
                  <a:lumOff val="25000"/>
                </a:schemeClr>
              </a:solidFill>
            </a:endParaRPr>
          </a:p>
        </p:txBody>
      </p:sp>
    </p:spTree>
    <p:extLst>
      <p:ext uri="{BB962C8B-B14F-4D97-AF65-F5344CB8AC3E}">
        <p14:creationId xmlns:p14="http://schemas.microsoft.com/office/powerpoint/2010/main" val="1329403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Schermafbeelding 2013-11-06 om 17.33.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085"/>
            <a:ext cx="9144000" cy="6166884"/>
          </a:xfrm>
          <a:prstGeom prst="rect">
            <a:avLst/>
          </a:prstGeom>
        </p:spPr>
      </p:pic>
      <p:pic>
        <p:nvPicPr>
          <p:cNvPr id="7" name="Afbeelding 6" descr="Schermafbeelding 2013-11-06 om 17.33.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2085"/>
            <a:ext cx="9144000" cy="5012046"/>
          </a:xfrm>
          <a:prstGeom prst="rect">
            <a:avLst/>
          </a:prstGeom>
        </p:spPr>
      </p:pic>
      <p:pic>
        <p:nvPicPr>
          <p:cNvPr id="8" name="Afbeelding 7" descr="Schermafbeelding 2013-11-06 om 17.34.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
            <a:ext cx="9144000" cy="5709865"/>
          </a:xfrm>
          <a:prstGeom prst="rect">
            <a:avLst/>
          </a:prstGeom>
        </p:spPr>
      </p:pic>
      <p:pic>
        <p:nvPicPr>
          <p:cNvPr id="9" name="Afbeelding 8" descr="Schermafbeelding 2013-11-06 om 17.34.4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6400"/>
            <a:ext cx="9144000" cy="6043749"/>
          </a:xfrm>
          <a:prstGeom prst="rect">
            <a:avLst/>
          </a:prstGeom>
        </p:spPr>
      </p:pic>
    </p:spTree>
    <p:extLst>
      <p:ext uri="{BB962C8B-B14F-4D97-AF65-F5344CB8AC3E}">
        <p14:creationId xmlns:p14="http://schemas.microsoft.com/office/powerpoint/2010/main" val="6294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remove"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remove"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anim calcmode="lin" valueType="num">
                                      <p:cBhvr>
                                        <p:cTn id="14" dur="3000" fill="hold"/>
                                        <p:tgtEl>
                                          <p:spTgt spid="7"/>
                                        </p:tgtEl>
                                        <p:attrNameLst>
                                          <p:attrName>ppt_x</p:attrName>
                                        </p:attrNameLst>
                                      </p:cBhvr>
                                      <p:tavLst>
                                        <p:tav tm="0">
                                          <p:val>
                                            <p:strVal val="#ppt_x"/>
                                          </p:val>
                                        </p:tav>
                                        <p:tav tm="100000">
                                          <p:val>
                                            <p:strVal val="#ppt_x"/>
                                          </p:val>
                                        </p:tav>
                                      </p:tavLst>
                                    </p:anim>
                                    <p:anim calcmode="lin" valueType="num">
                                      <p:cBhvr>
                                        <p:cTn id="15" dur="3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remove"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anim calcmode="lin" valueType="num">
                                      <p:cBhvr>
                                        <p:cTn id="20" dur="3000" fill="hold"/>
                                        <p:tgtEl>
                                          <p:spTgt spid="8"/>
                                        </p:tgtEl>
                                        <p:attrNameLst>
                                          <p:attrName>ppt_x</p:attrName>
                                        </p:attrNameLst>
                                      </p:cBhvr>
                                      <p:tavLst>
                                        <p:tav tm="0">
                                          <p:val>
                                            <p:strVal val="#ppt_x"/>
                                          </p:val>
                                        </p:tav>
                                        <p:tav tm="100000">
                                          <p:val>
                                            <p:strVal val="#ppt_x"/>
                                          </p:val>
                                        </p:tav>
                                      </p:tavLst>
                                    </p:anim>
                                    <p:anim calcmode="lin" valueType="num">
                                      <p:cBhvr>
                                        <p:cTn id="21" dur="3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3000"/>
                                        <p:tgtEl>
                                          <p:spTgt spid="9"/>
                                        </p:tgtEl>
                                      </p:cBhvr>
                                    </p:animEffect>
                                    <p:anim calcmode="lin" valueType="num">
                                      <p:cBhvr>
                                        <p:cTn id="26" dur="3000" fill="hold"/>
                                        <p:tgtEl>
                                          <p:spTgt spid="9"/>
                                        </p:tgtEl>
                                        <p:attrNameLst>
                                          <p:attrName>ppt_x</p:attrName>
                                        </p:attrNameLst>
                                      </p:cBhvr>
                                      <p:tavLst>
                                        <p:tav tm="0">
                                          <p:val>
                                            <p:strVal val="#ppt_x"/>
                                          </p:val>
                                        </p:tav>
                                        <p:tav tm="100000">
                                          <p:val>
                                            <p:strVal val="#ppt_x"/>
                                          </p:val>
                                        </p:tav>
                                      </p:tavLst>
                                    </p:anim>
                                    <p:anim calcmode="lin" valueType="num">
                                      <p:cBhvr>
                                        <p:cTn id="27" dur="3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958"/>
            <a:ext cx="8229600" cy="1143000"/>
          </a:xfrm>
        </p:spPr>
        <p:txBody>
          <a:bodyPr>
            <a:normAutofit/>
          </a:bodyPr>
          <a:lstStyle/>
          <a:p>
            <a:r>
              <a:rPr lang="nl-NL" b="1" dirty="0">
                <a:solidFill>
                  <a:srgbClr val="4268A7"/>
                </a:solidFill>
              </a:rPr>
              <a:t>Verbinding en rol NWE </a:t>
            </a:r>
            <a:r>
              <a:rPr lang="nl-NL" b="1" i="1" dirty="0" err="1" smtClean="0">
                <a:solidFill>
                  <a:srgbClr val="4268A7"/>
                </a:solidFill>
              </a:rPr>
              <a:t>Capital</a:t>
            </a:r>
            <a:endParaRPr lang="nl-NL" dirty="0">
              <a:solidFill>
                <a:srgbClr val="4268A7"/>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79576582"/>
              </p:ext>
            </p:extLst>
          </p:nvPr>
        </p:nvGraphicFramePr>
        <p:xfrm>
          <a:off x="-71493" y="969283"/>
          <a:ext cx="9378406" cy="555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descr="LOGO NWE CAPITAL SSX AGENCY NEW.ps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2311" y="2686990"/>
            <a:ext cx="2386443" cy="2368534"/>
          </a:xfrm>
          <a:prstGeom prst="rect">
            <a:avLst/>
          </a:prstGeom>
        </p:spPr>
      </p:pic>
    </p:spTree>
    <p:extLst>
      <p:ext uri="{BB962C8B-B14F-4D97-AF65-F5344CB8AC3E}">
        <p14:creationId xmlns:p14="http://schemas.microsoft.com/office/powerpoint/2010/main" val="29036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4268A7"/>
                </a:solidFill>
              </a:rPr>
              <a:t>Actieve selectie – BIG data </a:t>
            </a:r>
            <a:r>
              <a:rPr lang="nl-NL" b="1" dirty="0" smtClean="0">
                <a:solidFill>
                  <a:srgbClr val="4268A7"/>
                </a:solidFill>
              </a:rPr>
              <a:t>analyse</a:t>
            </a:r>
            <a:endParaRPr lang="nl-NL" dirty="0">
              <a:solidFill>
                <a:srgbClr val="4268A7"/>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07646783"/>
              </p:ext>
            </p:extLst>
          </p:nvPr>
        </p:nvGraphicFramePr>
        <p:xfrm>
          <a:off x="457200" y="241818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05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958"/>
            <a:ext cx="8229600" cy="1143000"/>
          </a:xfrm>
        </p:spPr>
        <p:txBody>
          <a:bodyPr>
            <a:normAutofit fontScale="90000"/>
          </a:bodyPr>
          <a:lstStyle/>
          <a:p>
            <a:r>
              <a:rPr lang="nl-NL" b="1" dirty="0" smtClean="0">
                <a:solidFill>
                  <a:srgbClr val="4268A7"/>
                </a:solidFill>
              </a:rPr>
              <a:t>Selectie – ‘</a:t>
            </a:r>
            <a:r>
              <a:rPr lang="nl-NL" b="1" dirty="0" err="1" smtClean="0">
                <a:solidFill>
                  <a:srgbClr val="4268A7"/>
                </a:solidFill>
              </a:rPr>
              <a:t>Sniffers</a:t>
            </a:r>
            <a:r>
              <a:rPr lang="nl-NL" b="1" dirty="0" smtClean="0">
                <a:solidFill>
                  <a:srgbClr val="4268A7"/>
                </a:solidFill>
              </a:rPr>
              <a:t>’ &amp; Ambassadeurs</a:t>
            </a:r>
            <a:endParaRPr lang="nl-NL" b="1" dirty="0">
              <a:solidFill>
                <a:srgbClr val="4268A7"/>
              </a:solidFill>
            </a:endParaRPr>
          </a:p>
        </p:txBody>
      </p:sp>
      <p:grpSp>
        <p:nvGrpSpPr>
          <p:cNvPr id="93" name="Groeperen 92"/>
          <p:cNvGrpSpPr/>
          <p:nvPr/>
        </p:nvGrpSpPr>
        <p:grpSpPr>
          <a:xfrm>
            <a:off x="977413" y="1347928"/>
            <a:ext cx="6864807" cy="3907648"/>
            <a:chOff x="977413" y="1347928"/>
            <a:chExt cx="6864807" cy="3907648"/>
          </a:xfrm>
        </p:grpSpPr>
        <p:grpSp>
          <p:nvGrpSpPr>
            <p:cNvPr id="19" name="Groeperen 18"/>
            <p:cNvGrpSpPr>
              <a:grpSpLocks noChangeAspect="1"/>
            </p:cNvGrpSpPr>
            <p:nvPr/>
          </p:nvGrpSpPr>
          <p:grpSpPr>
            <a:xfrm>
              <a:off x="4347351" y="1359881"/>
              <a:ext cx="3494869" cy="3895695"/>
              <a:chOff x="0" y="0"/>
              <a:chExt cx="2646045" cy="2782639"/>
            </a:xfrm>
          </p:grpSpPr>
          <p:grpSp>
            <p:nvGrpSpPr>
              <p:cNvPr id="20" name="Groeperen 19"/>
              <p:cNvGrpSpPr/>
              <p:nvPr/>
            </p:nvGrpSpPr>
            <p:grpSpPr>
              <a:xfrm>
                <a:off x="0" y="0"/>
                <a:ext cx="2171700" cy="2614295"/>
                <a:chOff x="0" y="0"/>
                <a:chExt cx="2171700" cy="2614295"/>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37080" cy="2440940"/>
                </a:xfrm>
                <a:prstGeom prst="rect">
                  <a:avLst/>
                </a:prstGeom>
                <a:noFill/>
                <a:ln>
                  <a:noFill/>
                </a:ln>
              </p:spPr>
            </p:pic>
            <p:grpSp>
              <p:nvGrpSpPr>
                <p:cNvPr id="23" name="Groeperen 22"/>
                <p:cNvGrpSpPr/>
                <p:nvPr/>
              </p:nvGrpSpPr>
              <p:grpSpPr>
                <a:xfrm>
                  <a:off x="535940" y="193040"/>
                  <a:ext cx="1635760" cy="2421255"/>
                  <a:chOff x="0" y="0"/>
                  <a:chExt cx="1635760" cy="2421255"/>
                </a:xfrm>
              </p:grpSpPr>
              <p:sp>
                <p:nvSpPr>
                  <p:cNvPr id="24" name="Ovaal 23"/>
                  <p:cNvSpPr/>
                  <p:nvPr/>
                </p:nvSpPr>
                <p:spPr>
                  <a:xfrm>
                    <a:off x="140970" y="1435735"/>
                    <a:ext cx="36000" cy="36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5" name="Ovaal 24"/>
                  <p:cNvSpPr/>
                  <p:nvPr/>
                </p:nvSpPr>
                <p:spPr>
                  <a:xfrm>
                    <a:off x="607060" y="378460"/>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6" name="Ovaal 25"/>
                  <p:cNvSpPr/>
                  <p:nvPr/>
                </p:nvSpPr>
                <p:spPr>
                  <a:xfrm>
                    <a:off x="759460" y="530860"/>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7" name="Ovaal 26"/>
                  <p:cNvSpPr/>
                  <p:nvPr/>
                </p:nvSpPr>
                <p:spPr>
                  <a:xfrm>
                    <a:off x="911860" y="683260"/>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8" name="Ovaal 27"/>
                  <p:cNvSpPr/>
                  <p:nvPr/>
                </p:nvSpPr>
                <p:spPr>
                  <a:xfrm>
                    <a:off x="1064260" y="835660"/>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9" name="Ovaal 28"/>
                  <p:cNvSpPr/>
                  <p:nvPr/>
                </p:nvSpPr>
                <p:spPr>
                  <a:xfrm>
                    <a:off x="1216660" y="988060"/>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0" name="Ovaal 29"/>
                  <p:cNvSpPr/>
                  <p:nvPr/>
                </p:nvSpPr>
                <p:spPr>
                  <a:xfrm>
                    <a:off x="835660" y="11410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1" name="Ovaal 30"/>
                  <p:cNvSpPr/>
                  <p:nvPr/>
                </p:nvSpPr>
                <p:spPr>
                  <a:xfrm>
                    <a:off x="492760" y="11410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2" name="Ovaal 31"/>
                  <p:cNvSpPr/>
                  <p:nvPr/>
                </p:nvSpPr>
                <p:spPr>
                  <a:xfrm>
                    <a:off x="607060" y="8362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3" name="Ovaal 32"/>
                  <p:cNvSpPr/>
                  <p:nvPr/>
                </p:nvSpPr>
                <p:spPr>
                  <a:xfrm>
                    <a:off x="1064260" y="7219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4" name="Ovaal 33"/>
                  <p:cNvSpPr/>
                  <p:nvPr/>
                </p:nvSpPr>
                <p:spPr>
                  <a:xfrm>
                    <a:off x="1292860" y="45783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5" name="Ovaal 34"/>
                  <p:cNvSpPr/>
                  <p:nvPr/>
                </p:nvSpPr>
                <p:spPr>
                  <a:xfrm>
                    <a:off x="1064260" y="45783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6" name="Ovaal 35"/>
                  <p:cNvSpPr/>
                  <p:nvPr/>
                </p:nvSpPr>
                <p:spPr>
                  <a:xfrm>
                    <a:off x="1178560" y="264160"/>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7" name="Ovaal 36"/>
                  <p:cNvSpPr/>
                  <p:nvPr/>
                </p:nvSpPr>
                <p:spPr>
                  <a:xfrm>
                    <a:off x="1369060" y="149860"/>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8" name="Ovaal 37"/>
                  <p:cNvSpPr/>
                  <p:nvPr/>
                </p:nvSpPr>
                <p:spPr>
                  <a:xfrm>
                    <a:off x="1257300" y="0"/>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9" name="Ovaal 38"/>
                  <p:cNvSpPr/>
                  <p:nvPr/>
                </p:nvSpPr>
                <p:spPr>
                  <a:xfrm>
                    <a:off x="800100" y="114300"/>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0" name="Ovaal 39"/>
                  <p:cNvSpPr/>
                  <p:nvPr/>
                </p:nvSpPr>
                <p:spPr>
                  <a:xfrm>
                    <a:off x="149860" y="7219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1" name="Ovaal 40"/>
                  <p:cNvSpPr/>
                  <p:nvPr/>
                </p:nvSpPr>
                <p:spPr>
                  <a:xfrm>
                    <a:off x="264160" y="83883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2" name="Ovaal 41"/>
                  <p:cNvSpPr/>
                  <p:nvPr/>
                </p:nvSpPr>
                <p:spPr>
                  <a:xfrm>
                    <a:off x="264160" y="4933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3" name="Ovaal 42"/>
                  <p:cNvSpPr/>
                  <p:nvPr/>
                </p:nvSpPr>
                <p:spPr>
                  <a:xfrm>
                    <a:off x="35560" y="102933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4" name="Ovaal 43"/>
                  <p:cNvSpPr/>
                  <p:nvPr/>
                </p:nvSpPr>
                <p:spPr>
                  <a:xfrm>
                    <a:off x="264160" y="12934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5" name="Ovaal 44"/>
                  <p:cNvSpPr/>
                  <p:nvPr/>
                </p:nvSpPr>
                <p:spPr>
                  <a:xfrm>
                    <a:off x="0" y="11791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6" name="Ovaal 45"/>
                  <p:cNvSpPr/>
                  <p:nvPr/>
                </p:nvSpPr>
                <p:spPr>
                  <a:xfrm>
                    <a:off x="35560" y="20427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7" name="Ovaal 46"/>
                  <p:cNvSpPr/>
                  <p:nvPr/>
                </p:nvSpPr>
                <p:spPr>
                  <a:xfrm>
                    <a:off x="381000" y="10648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8" name="Ovaal 47"/>
                  <p:cNvSpPr/>
                  <p:nvPr/>
                </p:nvSpPr>
                <p:spPr>
                  <a:xfrm>
                    <a:off x="685800" y="91503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9" name="Ovaal 48"/>
                  <p:cNvSpPr/>
                  <p:nvPr/>
                </p:nvSpPr>
                <p:spPr>
                  <a:xfrm>
                    <a:off x="800100" y="83883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50" name="Ovaal 49"/>
                  <p:cNvSpPr/>
                  <p:nvPr/>
                </p:nvSpPr>
                <p:spPr>
                  <a:xfrm>
                    <a:off x="1028700" y="114363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51" name="Ovaal 50"/>
                  <p:cNvSpPr/>
                  <p:nvPr/>
                </p:nvSpPr>
                <p:spPr>
                  <a:xfrm>
                    <a:off x="835660" y="102933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52" name="Ovaal 51"/>
                  <p:cNvSpPr/>
                  <p:nvPr/>
                </p:nvSpPr>
                <p:spPr>
                  <a:xfrm>
                    <a:off x="607060" y="12934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53" name="Ovaal 52"/>
                  <p:cNvSpPr/>
                  <p:nvPr/>
                </p:nvSpPr>
                <p:spPr>
                  <a:xfrm>
                    <a:off x="149860" y="10648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54" name="Ovaal 53"/>
                  <p:cNvSpPr/>
                  <p:nvPr/>
                </p:nvSpPr>
                <p:spPr>
                  <a:xfrm>
                    <a:off x="264160" y="16363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55" name="Ovaal 54"/>
                  <p:cNvSpPr/>
                  <p:nvPr/>
                </p:nvSpPr>
                <p:spPr>
                  <a:xfrm>
                    <a:off x="492760" y="19284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56" name="Ovaal 55"/>
                  <p:cNvSpPr/>
                  <p:nvPr/>
                </p:nvSpPr>
                <p:spPr>
                  <a:xfrm>
                    <a:off x="721360" y="15220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57" name="Ovaal 56"/>
                  <p:cNvSpPr/>
                  <p:nvPr/>
                </p:nvSpPr>
                <p:spPr>
                  <a:xfrm>
                    <a:off x="492760" y="15220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58" name="Ovaal 57"/>
                  <p:cNvSpPr/>
                  <p:nvPr/>
                </p:nvSpPr>
                <p:spPr>
                  <a:xfrm>
                    <a:off x="264160" y="20427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59" name="Ovaal 58"/>
                  <p:cNvSpPr/>
                  <p:nvPr/>
                </p:nvSpPr>
                <p:spPr>
                  <a:xfrm>
                    <a:off x="457200" y="91503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0" name="Ovaal 59"/>
                  <p:cNvSpPr/>
                  <p:nvPr/>
                </p:nvSpPr>
                <p:spPr>
                  <a:xfrm>
                    <a:off x="721360" y="22713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1" name="Ovaal 60"/>
                  <p:cNvSpPr/>
                  <p:nvPr/>
                </p:nvSpPr>
                <p:spPr>
                  <a:xfrm>
                    <a:off x="0" y="14077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2" name="Ovaal 61"/>
                  <p:cNvSpPr/>
                  <p:nvPr/>
                </p:nvSpPr>
                <p:spPr>
                  <a:xfrm>
                    <a:off x="721360" y="20427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3" name="Ovaal 62"/>
                  <p:cNvSpPr/>
                  <p:nvPr/>
                </p:nvSpPr>
                <p:spPr>
                  <a:xfrm>
                    <a:off x="378460" y="14077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4" name="Ovaal 63"/>
                  <p:cNvSpPr/>
                  <p:nvPr/>
                </p:nvSpPr>
                <p:spPr>
                  <a:xfrm>
                    <a:off x="492760" y="21570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5" name="Ovaal 64"/>
                  <p:cNvSpPr/>
                  <p:nvPr/>
                </p:nvSpPr>
                <p:spPr>
                  <a:xfrm>
                    <a:off x="1178560" y="15220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6" name="Ovaal 65"/>
                  <p:cNvSpPr/>
                  <p:nvPr/>
                </p:nvSpPr>
                <p:spPr>
                  <a:xfrm>
                    <a:off x="1064260" y="23856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7" name="Ovaal 66"/>
                  <p:cNvSpPr/>
                  <p:nvPr/>
                </p:nvSpPr>
                <p:spPr>
                  <a:xfrm>
                    <a:off x="1064260" y="19284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8" name="Ovaal 67"/>
                  <p:cNvSpPr/>
                  <p:nvPr/>
                </p:nvSpPr>
                <p:spPr>
                  <a:xfrm>
                    <a:off x="835660" y="21570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69" name="Ovaal 68"/>
                  <p:cNvSpPr/>
                  <p:nvPr/>
                </p:nvSpPr>
                <p:spPr>
                  <a:xfrm>
                    <a:off x="835660" y="19284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70" name="Ovaal 69"/>
                  <p:cNvSpPr/>
                  <p:nvPr/>
                </p:nvSpPr>
                <p:spPr>
                  <a:xfrm>
                    <a:off x="1178560" y="14077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71" name="Ovaal 70"/>
                  <p:cNvSpPr/>
                  <p:nvPr/>
                </p:nvSpPr>
                <p:spPr>
                  <a:xfrm>
                    <a:off x="607060" y="15220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72" name="Ovaal 71"/>
                  <p:cNvSpPr/>
                  <p:nvPr/>
                </p:nvSpPr>
                <p:spPr>
                  <a:xfrm>
                    <a:off x="1485900" y="9505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73" name="Ovaal 72"/>
                  <p:cNvSpPr/>
                  <p:nvPr/>
                </p:nvSpPr>
                <p:spPr>
                  <a:xfrm>
                    <a:off x="1600200" y="6076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74" name="Ovaal 73"/>
                  <p:cNvSpPr/>
                  <p:nvPr/>
                </p:nvSpPr>
                <p:spPr>
                  <a:xfrm>
                    <a:off x="721360" y="1293495"/>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75" name="Ovaal 74"/>
                  <p:cNvSpPr/>
                  <p:nvPr/>
                </p:nvSpPr>
                <p:spPr>
                  <a:xfrm>
                    <a:off x="1600200" y="264160"/>
                    <a:ext cx="35560" cy="3556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nl-NL" sz="1000">
                        <a:solidFill>
                          <a:srgbClr val="000000"/>
                        </a:solidFill>
                        <a:effectLst/>
                        <a:latin typeface="Calibri"/>
                        <a:ea typeface="Calibri"/>
                        <a:cs typeface="Calibri"/>
                      </a:rPr>
                      <a:t>v</a:t>
                    </a:r>
                    <a:r>
                      <a:rPr lang="en-US" sz="1000">
                        <a:solidFill>
                          <a:srgbClr val="000000"/>
                        </a:solidFill>
                        <a:effectLst/>
                        <a:latin typeface="Calibri"/>
                        <a:ea typeface="Calibri"/>
                        <a:cs typeface="Calibri"/>
                      </a:rPr>
                      <a:t> </a:t>
                    </a:r>
                    <a:endParaRPr lang="en-GB" sz="1000">
                      <a:solidFill>
                        <a:srgbClr val="000000"/>
                      </a:solidFill>
                      <a:effectLst/>
                      <a:latin typeface="Calibri"/>
                      <a:ea typeface="Calibri"/>
                      <a:cs typeface="Calibri"/>
                    </a:endParaRPr>
                  </a:p>
                </p:txBody>
              </p:sp>
            </p:grpSp>
          </p:grpSp>
          <p:sp>
            <p:nvSpPr>
              <p:cNvPr id="21" name="Tekstvak 20"/>
              <p:cNvSpPr txBox="1"/>
              <p:nvPr/>
            </p:nvSpPr>
            <p:spPr>
              <a:xfrm>
                <a:off x="17145" y="2644140"/>
                <a:ext cx="2628900" cy="138499"/>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endParaRPr lang="en-GB" sz="900" b="1" dirty="0">
                  <a:solidFill>
                    <a:srgbClr val="4F81BD"/>
                  </a:solidFill>
                  <a:effectLst/>
                  <a:latin typeface="Calibri"/>
                  <a:ea typeface="Calibri"/>
                  <a:cs typeface="Calibri"/>
                </a:endParaRPr>
              </a:p>
            </p:txBody>
          </p:sp>
        </p:grpSp>
        <p:grpSp>
          <p:nvGrpSpPr>
            <p:cNvPr id="3" name="Groeperen 2"/>
            <p:cNvGrpSpPr/>
            <p:nvPr/>
          </p:nvGrpSpPr>
          <p:grpSpPr>
            <a:xfrm>
              <a:off x="977413" y="1347928"/>
              <a:ext cx="2814600" cy="3772213"/>
              <a:chOff x="1010831" y="1498336"/>
              <a:chExt cx="2814600" cy="3772213"/>
            </a:xfrm>
          </p:grpSpPr>
          <p:grpSp>
            <p:nvGrpSpPr>
              <p:cNvPr id="4" name="Groeperen 3"/>
              <p:cNvGrpSpPr>
                <a:grpSpLocks noChangeAspect="1"/>
              </p:cNvGrpSpPr>
              <p:nvPr/>
            </p:nvGrpSpPr>
            <p:grpSpPr>
              <a:xfrm>
                <a:off x="1010831" y="1498336"/>
                <a:ext cx="2814600" cy="3772213"/>
                <a:chOff x="0" y="0"/>
                <a:chExt cx="2131060" cy="2694374"/>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80" y="0"/>
                  <a:ext cx="2037080" cy="2359025"/>
                </a:xfrm>
                <a:prstGeom prst="rect">
                  <a:avLst/>
                </a:prstGeom>
                <a:noFill/>
                <a:ln>
                  <a:noFill/>
                </a:ln>
              </p:spPr>
            </p:pic>
            <p:sp>
              <p:nvSpPr>
                <p:cNvPr id="6" name="Ovaal 5"/>
                <p:cNvSpPr/>
                <p:nvPr/>
              </p:nvSpPr>
              <p:spPr>
                <a:xfrm>
                  <a:off x="1351280" y="2171700"/>
                  <a:ext cx="149860" cy="14922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7" name="Tekstvak 6"/>
                <p:cNvSpPr txBox="1"/>
                <p:nvPr/>
              </p:nvSpPr>
              <p:spPr>
                <a:xfrm>
                  <a:off x="0" y="2555875"/>
                  <a:ext cx="2057400" cy="138499"/>
                </a:xfrm>
                <a:prstGeom prst="rect">
                  <a:avLst/>
                </a:prstGeom>
                <a:solidFill>
                  <a:prstClr val="white"/>
                </a:solidFill>
                <a:ln>
                  <a:noFill/>
                </a:ln>
                <a:effectLst/>
                <a:extLst>
                  <a:ext uri="{C572A759-6A51-4108-AA02-DFA0A04FC94B}">
                    <ma14:wrappingTextBoxFlag xmlns:ma14="http://schemas.microsoft.com/office/mac/drawingml/2011/main" xmlns=""/>
                  </a:ext>
                </a:ex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endParaRPr lang="en-GB" sz="900" b="1" dirty="0">
                    <a:solidFill>
                      <a:srgbClr val="4F81BD"/>
                    </a:solidFill>
                    <a:effectLst/>
                    <a:latin typeface="Calibri"/>
                    <a:ea typeface="Calibri"/>
                    <a:cs typeface="Calibri"/>
                  </a:endParaRPr>
                </a:p>
              </p:txBody>
            </p:sp>
            <p:sp>
              <p:nvSpPr>
                <p:cNvPr id="8" name="Ovaal 7"/>
                <p:cNvSpPr/>
                <p:nvPr/>
              </p:nvSpPr>
              <p:spPr>
                <a:xfrm>
                  <a:off x="1823720" y="149225"/>
                  <a:ext cx="149860" cy="149225"/>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9" name="Ovaal 8"/>
                <p:cNvSpPr/>
                <p:nvPr/>
              </p:nvSpPr>
              <p:spPr>
                <a:xfrm>
                  <a:off x="1522730" y="748665"/>
                  <a:ext cx="149860" cy="14922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0" name="Ovaal 9"/>
                <p:cNvSpPr/>
                <p:nvPr/>
              </p:nvSpPr>
              <p:spPr>
                <a:xfrm>
                  <a:off x="1748790" y="448945"/>
                  <a:ext cx="149860" cy="149225"/>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1" name="Ovaal 10"/>
                <p:cNvSpPr/>
                <p:nvPr/>
              </p:nvSpPr>
              <p:spPr>
                <a:xfrm>
                  <a:off x="1522730" y="1198245"/>
                  <a:ext cx="149860" cy="14922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2" name="Ovaal 11"/>
                <p:cNvSpPr/>
                <p:nvPr/>
              </p:nvSpPr>
              <p:spPr>
                <a:xfrm>
                  <a:off x="1122680" y="1600200"/>
                  <a:ext cx="149860" cy="14922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3" name="Ovaal 12"/>
                <p:cNvSpPr/>
                <p:nvPr/>
              </p:nvSpPr>
              <p:spPr>
                <a:xfrm>
                  <a:off x="620395" y="1273175"/>
                  <a:ext cx="149860" cy="14922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4" name="Ovaal 13"/>
                <p:cNvSpPr/>
                <p:nvPr/>
              </p:nvSpPr>
              <p:spPr>
                <a:xfrm>
                  <a:off x="845820" y="898525"/>
                  <a:ext cx="149860" cy="14922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5" name="Ovaal 14"/>
                <p:cNvSpPr/>
                <p:nvPr/>
              </p:nvSpPr>
              <p:spPr>
                <a:xfrm>
                  <a:off x="1146810" y="1198245"/>
                  <a:ext cx="149860" cy="14922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6" name="Ovaal 15"/>
                <p:cNvSpPr/>
                <p:nvPr/>
              </p:nvSpPr>
              <p:spPr>
                <a:xfrm>
                  <a:off x="770890" y="1572895"/>
                  <a:ext cx="149860" cy="14922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sp>
            <p:nvSpPr>
              <p:cNvPr id="80" name="Ovaal 79"/>
              <p:cNvSpPr/>
              <p:nvPr/>
            </p:nvSpPr>
            <p:spPr>
              <a:xfrm>
                <a:off x="2754460" y="1894898"/>
                <a:ext cx="197928" cy="208920"/>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grpSp>
      <p:grpSp>
        <p:nvGrpSpPr>
          <p:cNvPr id="92" name="Groeperen 91"/>
          <p:cNvGrpSpPr/>
          <p:nvPr/>
        </p:nvGrpSpPr>
        <p:grpSpPr>
          <a:xfrm>
            <a:off x="362554" y="4933822"/>
            <a:ext cx="8602400" cy="1597153"/>
            <a:chOff x="362554" y="4933822"/>
            <a:chExt cx="8602400" cy="1597153"/>
          </a:xfrm>
        </p:grpSpPr>
        <p:grpSp>
          <p:nvGrpSpPr>
            <p:cNvPr id="89" name="Groeperen 88"/>
            <p:cNvGrpSpPr/>
            <p:nvPr/>
          </p:nvGrpSpPr>
          <p:grpSpPr>
            <a:xfrm>
              <a:off x="362554" y="4933822"/>
              <a:ext cx="8602400" cy="1597153"/>
              <a:chOff x="362554" y="4933822"/>
              <a:chExt cx="8602400" cy="1597153"/>
            </a:xfrm>
          </p:grpSpPr>
          <p:pic>
            <p:nvPicPr>
              <p:cNvPr id="77" name="Afbeelding 76"/>
              <p:cNvPicPr>
                <a:picLocks noChangeAspect="1"/>
              </p:cNvPicPr>
              <p:nvPr/>
            </p:nvPicPr>
            <p:blipFill>
              <a:blip r:embed="rId4"/>
              <a:stretch>
                <a:fillRect/>
              </a:stretch>
            </p:blipFill>
            <p:spPr>
              <a:xfrm>
                <a:off x="7696530" y="6027879"/>
                <a:ext cx="789776" cy="503096"/>
              </a:xfrm>
              <a:prstGeom prst="rect">
                <a:avLst/>
              </a:prstGeom>
            </p:spPr>
          </p:pic>
          <p:pic>
            <p:nvPicPr>
              <p:cNvPr id="78" name="Afbeelding 77" descr="http://www.hanze.nl/home/Resources/Images/logo_hanze.png"/>
              <p:cNvPicPr/>
              <p:nvPr/>
            </p:nvPicPr>
            <p:blipFill>
              <a:blip r:embed="rId5">
                <a:extLst>
                  <a:ext uri="{28A0092B-C50C-407E-A947-70E740481C1C}">
                    <a14:useLocalDpi xmlns:a14="http://schemas.microsoft.com/office/drawing/2010/main" val="0"/>
                  </a:ext>
                </a:extLst>
              </a:blip>
              <a:srcRect/>
              <a:stretch>
                <a:fillRect/>
              </a:stretch>
            </p:blipFill>
            <p:spPr bwMode="auto">
              <a:xfrm>
                <a:off x="4925754" y="5864225"/>
                <a:ext cx="2581275" cy="666750"/>
              </a:xfrm>
              <a:prstGeom prst="rect">
                <a:avLst/>
              </a:prstGeom>
              <a:noFill/>
              <a:ln>
                <a:noFill/>
              </a:ln>
            </p:spPr>
          </p:pic>
          <p:pic>
            <p:nvPicPr>
              <p:cNvPr id="79" name="Afbeelding 78" descr="http://www.hospitality-support.com/images/upload/Stenden_University.jpg"/>
              <p:cNvPicPr/>
              <p:nvPr/>
            </p:nvPicPr>
            <p:blipFill>
              <a:blip r:embed="rId6">
                <a:extLst>
                  <a:ext uri="{28A0092B-C50C-407E-A947-70E740481C1C}">
                    <a14:useLocalDpi xmlns:a14="http://schemas.microsoft.com/office/drawing/2010/main" val="0"/>
                  </a:ext>
                </a:extLst>
              </a:blip>
              <a:srcRect/>
              <a:stretch>
                <a:fillRect/>
              </a:stretch>
            </p:blipFill>
            <p:spPr bwMode="auto">
              <a:xfrm>
                <a:off x="3675563" y="5547142"/>
                <a:ext cx="1196975" cy="850137"/>
              </a:xfrm>
              <a:prstGeom prst="rect">
                <a:avLst/>
              </a:prstGeom>
              <a:noFill/>
              <a:ln>
                <a:noFill/>
              </a:ln>
            </p:spPr>
          </p:pic>
          <p:pic>
            <p:nvPicPr>
              <p:cNvPr id="82" name="Afbeelding 81" descr="http://www.optimaforma.nl/files/image/111001_Logo%20Windesheim.jpg"/>
              <p:cNvPicPr/>
              <p:nvPr/>
            </p:nvPicPr>
            <p:blipFill>
              <a:blip r:embed="rId7">
                <a:extLst>
                  <a:ext uri="{28A0092B-C50C-407E-A947-70E740481C1C}">
                    <a14:useLocalDpi xmlns:a14="http://schemas.microsoft.com/office/drawing/2010/main" val="0"/>
                  </a:ext>
                </a:extLst>
              </a:blip>
              <a:srcRect/>
              <a:stretch>
                <a:fillRect/>
              </a:stretch>
            </p:blipFill>
            <p:spPr bwMode="auto">
              <a:xfrm>
                <a:off x="1637632" y="6044591"/>
                <a:ext cx="1711960" cy="417830"/>
              </a:xfrm>
              <a:prstGeom prst="rect">
                <a:avLst/>
              </a:prstGeom>
              <a:noFill/>
              <a:ln>
                <a:noFill/>
              </a:ln>
            </p:spPr>
          </p:pic>
          <p:pic>
            <p:nvPicPr>
              <p:cNvPr id="83" name="Afbeelding 82" descr="https://encrypted-tbn1.gstatic.com/images?q=tbn:ANd9GcSLq5VtN9lQUOJo0CQFJUraO-o8lWQbR4n6eVcpM3OA6qDeAEfF7Q"/>
              <p:cNvPicPr/>
              <p:nvPr/>
            </p:nvPicPr>
            <p:blipFill>
              <a:blip r:embed="rId8">
                <a:extLst>
                  <a:ext uri="{28A0092B-C50C-407E-A947-70E740481C1C}">
                    <a14:useLocalDpi xmlns:a14="http://schemas.microsoft.com/office/drawing/2010/main" val="0"/>
                  </a:ext>
                </a:extLst>
              </a:blip>
              <a:srcRect/>
              <a:stretch>
                <a:fillRect/>
              </a:stretch>
            </p:blipFill>
            <p:spPr bwMode="auto">
              <a:xfrm>
                <a:off x="808503" y="5708015"/>
                <a:ext cx="2043430" cy="156210"/>
              </a:xfrm>
              <a:prstGeom prst="rect">
                <a:avLst/>
              </a:prstGeom>
              <a:noFill/>
              <a:ln>
                <a:noFill/>
              </a:ln>
            </p:spPr>
          </p:pic>
          <p:pic>
            <p:nvPicPr>
              <p:cNvPr id="84" name="Afbeelding 83" descr="http://www.scascertificering.nl/media/3049/logo%20fontys.png"/>
              <p:cNvPicPr/>
              <p:nvPr/>
            </p:nvPicPr>
            <p:blipFill>
              <a:blip r:embed="rId9">
                <a:extLst>
                  <a:ext uri="{28A0092B-C50C-407E-A947-70E740481C1C}">
                    <a14:useLocalDpi xmlns:a14="http://schemas.microsoft.com/office/drawing/2010/main" val="0"/>
                  </a:ext>
                </a:extLst>
              </a:blip>
              <a:srcRect/>
              <a:stretch>
                <a:fillRect/>
              </a:stretch>
            </p:blipFill>
            <p:spPr bwMode="auto">
              <a:xfrm>
                <a:off x="457200" y="6023466"/>
                <a:ext cx="797560" cy="460375"/>
              </a:xfrm>
              <a:prstGeom prst="rect">
                <a:avLst/>
              </a:prstGeom>
              <a:noFill/>
              <a:ln>
                <a:noFill/>
              </a:ln>
            </p:spPr>
          </p:pic>
          <p:pic>
            <p:nvPicPr>
              <p:cNvPr id="18" name="Afbeelding 17"/>
              <p:cNvPicPr>
                <a:picLocks noChangeAspect="1"/>
              </p:cNvPicPr>
              <p:nvPr/>
            </p:nvPicPr>
            <p:blipFill>
              <a:blip r:embed="rId10"/>
              <a:stretch>
                <a:fillRect/>
              </a:stretch>
            </p:blipFill>
            <p:spPr>
              <a:xfrm>
                <a:off x="362554" y="4947236"/>
                <a:ext cx="1467664" cy="513683"/>
              </a:xfrm>
              <a:prstGeom prst="rect">
                <a:avLst/>
              </a:prstGeom>
            </p:spPr>
          </p:pic>
          <p:pic>
            <p:nvPicPr>
              <p:cNvPr id="85" name="Afbeelding 84"/>
              <p:cNvPicPr>
                <a:picLocks noChangeAspect="1"/>
              </p:cNvPicPr>
              <p:nvPr/>
            </p:nvPicPr>
            <p:blipFill>
              <a:blip r:embed="rId11"/>
              <a:stretch>
                <a:fillRect/>
              </a:stretch>
            </p:blipFill>
            <p:spPr>
              <a:xfrm>
                <a:off x="2013860" y="4962123"/>
                <a:ext cx="1238944" cy="583478"/>
              </a:xfrm>
              <a:prstGeom prst="rect">
                <a:avLst/>
              </a:prstGeom>
            </p:spPr>
          </p:pic>
          <p:pic>
            <p:nvPicPr>
              <p:cNvPr id="86" name="Afbeelding 85"/>
              <p:cNvPicPr>
                <a:picLocks noChangeAspect="1"/>
              </p:cNvPicPr>
              <p:nvPr/>
            </p:nvPicPr>
            <p:blipFill>
              <a:blip r:embed="rId12"/>
              <a:stretch>
                <a:fillRect/>
              </a:stretch>
            </p:blipFill>
            <p:spPr>
              <a:xfrm>
                <a:off x="3320547" y="5202902"/>
                <a:ext cx="2001826" cy="166090"/>
              </a:xfrm>
              <a:prstGeom prst="rect">
                <a:avLst/>
              </a:prstGeom>
            </p:spPr>
          </p:pic>
          <p:pic>
            <p:nvPicPr>
              <p:cNvPr id="87" name="Afbeelding 86"/>
              <p:cNvPicPr>
                <a:picLocks noChangeAspect="1"/>
              </p:cNvPicPr>
              <p:nvPr/>
            </p:nvPicPr>
            <p:blipFill>
              <a:blip r:embed="rId13"/>
              <a:stretch>
                <a:fillRect/>
              </a:stretch>
            </p:blipFill>
            <p:spPr>
              <a:xfrm>
                <a:off x="5269858" y="5274239"/>
                <a:ext cx="2218114" cy="625487"/>
              </a:xfrm>
              <a:prstGeom prst="rect">
                <a:avLst/>
              </a:prstGeom>
            </p:spPr>
          </p:pic>
          <p:pic>
            <p:nvPicPr>
              <p:cNvPr id="88" name="Afbeelding 87"/>
              <p:cNvPicPr>
                <a:picLocks noChangeAspect="1"/>
              </p:cNvPicPr>
              <p:nvPr/>
            </p:nvPicPr>
            <p:blipFill>
              <a:blip r:embed="rId14"/>
              <a:stretch>
                <a:fillRect/>
              </a:stretch>
            </p:blipFill>
            <p:spPr>
              <a:xfrm>
                <a:off x="6943840" y="4933822"/>
                <a:ext cx="2021114" cy="470432"/>
              </a:xfrm>
              <a:prstGeom prst="rect">
                <a:avLst/>
              </a:prstGeom>
            </p:spPr>
          </p:pic>
        </p:grpSp>
        <p:pic>
          <p:nvPicPr>
            <p:cNvPr id="91" name="Afbeelding 90"/>
            <p:cNvPicPr>
              <a:picLocks noChangeAspect="1"/>
            </p:cNvPicPr>
            <p:nvPr/>
          </p:nvPicPr>
          <p:blipFill>
            <a:blip r:embed="rId15"/>
            <a:stretch>
              <a:fillRect/>
            </a:stretch>
          </p:blipFill>
          <p:spPr>
            <a:xfrm>
              <a:off x="7842220" y="5544290"/>
              <a:ext cx="979277" cy="327449"/>
            </a:xfrm>
            <a:prstGeom prst="rect">
              <a:avLst/>
            </a:prstGeom>
          </p:spPr>
        </p:pic>
      </p:grpSp>
    </p:spTree>
    <p:extLst>
      <p:ext uri="{BB962C8B-B14F-4D97-AF65-F5344CB8AC3E}">
        <p14:creationId xmlns:p14="http://schemas.microsoft.com/office/powerpoint/2010/main" val="382267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0" presetClass="entr" presetSubtype="0" fill="hold" nodeType="afterEffect">
                                  <p:stCondLst>
                                    <p:cond delay="4000"/>
                                  </p:stCondLst>
                                  <p:childTnLst>
                                    <p:set>
                                      <p:cBhvr>
                                        <p:cTn id="12" dur="1" fill="hold">
                                          <p:stCondLst>
                                            <p:cond delay="0"/>
                                          </p:stCondLst>
                                        </p:cTn>
                                        <p:tgtEl>
                                          <p:spTgt spid="92"/>
                                        </p:tgtEl>
                                        <p:attrNameLst>
                                          <p:attrName>style.visibility</p:attrName>
                                        </p:attrNameLst>
                                      </p:cBhvr>
                                      <p:to>
                                        <p:strVal val="visible"/>
                                      </p:to>
                                    </p:set>
                                    <p:animEffect transition="in" filter="wedge">
                                      <p:cBhvr>
                                        <p:cTn id="13"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38"/>
            <a:ext cx="8229600" cy="1143000"/>
          </a:xfrm>
        </p:spPr>
        <p:txBody>
          <a:bodyPr>
            <a:normAutofit fontScale="90000"/>
          </a:bodyPr>
          <a:lstStyle/>
          <a:p>
            <a:r>
              <a:rPr lang="nl-NL" b="1" dirty="0">
                <a:solidFill>
                  <a:srgbClr val="4268A7"/>
                </a:solidFill>
              </a:rPr>
              <a:t>SSX Agency NWE Application </a:t>
            </a:r>
            <a:r>
              <a:rPr lang="nl-NL" b="1" dirty="0" err="1" smtClean="0">
                <a:solidFill>
                  <a:srgbClr val="4268A7"/>
                </a:solidFill>
              </a:rPr>
              <a:t>Process</a:t>
            </a:r>
            <a:endParaRPr lang="nl-NL" dirty="0">
              <a:solidFill>
                <a:srgbClr val="4268A7"/>
              </a:solidFill>
            </a:endParaRPr>
          </a:p>
        </p:txBody>
      </p:sp>
      <p:pic>
        <p:nvPicPr>
          <p:cNvPr id="4" name="Afbeelding 3"/>
          <p:cNvPicPr>
            <a:picLocks noChangeAspect="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926983" y="1504907"/>
            <a:ext cx="4319996" cy="4319996"/>
          </a:xfrm>
          <a:prstGeom prst="rect">
            <a:avLst/>
          </a:prstGeom>
          <a:noFill/>
          <a:ln>
            <a:noFill/>
          </a:ln>
          <a:effectLst>
            <a:outerShdw blurRad="50800" dist="38100" dir="8100000" algn="tr" rotWithShape="0">
              <a:prstClr val="black">
                <a:alpha val="40000"/>
              </a:prstClr>
            </a:outerShdw>
          </a:effectLst>
        </p:spPr>
      </p:pic>
      <p:graphicFrame>
        <p:nvGraphicFramePr>
          <p:cNvPr id="13" name="Diagram 12"/>
          <p:cNvGraphicFramePr/>
          <p:nvPr>
            <p:extLst>
              <p:ext uri="{D42A27DB-BD31-4B8C-83A1-F6EECF244321}">
                <p14:modId xmlns:p14="http://schemas.microsoft.com/office/powerpoint/2010/main" val="781865818"/>
              </p:ext>
            </p:extLst>
          </p:nvPr>
        </p:nvGraphicFramePr>
        <p:xfrm>
          <a:off x="461090" y="2012628"/>
          <a:ext cx="5286806" cy="45382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eperen 2"/>
          <p:cNvGrpSpPr/>
          <p:nvPr/>
        </p:nvGrpSpPr>
        <p:grpSpPr>
          <a:xfrm>
            <a:off x="2837796" y="1562587"/>
            <a:ext cx="6306204" cy="2849259"/>
            <a:chOff x="2837796" y="1562587"/>
            <a:chExt cx="6306204" cy="2849259"/>
          </a:xfrm>
        </p:grpSpPr>
        <p:sp>
          <p:nvSpPr>
            <p:cNvPr id="15" name="Gekromde pijl omlaag 14"/>
            <p:cNvSpPr/>
            <p:nvPr/>
          </p:nvSpPr>
          <p:spPr>
            <a:xfrm rot="1069441" flipH="1">
              <a:off x="2837796" y="1562587"/>
              <a:ext cx="4355329" cy="1417683"/>
            </a:xfrm>
            <a:prstGeom prst="curvedDownArrow">
              <a:avLst>
                <a:gd name="adj1" fmla="val 25000"/>
                <a:gd name="adj2" fmla="val 111902"/>
                <a:gd name="adj3" fmla="val 55523"/>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aphicFrame>
          <p:nvGraphicFramePr>
            <p:cNvPr id="14" name="Diagram 13"/>
            <p:cNvGraphicFramePr/>
            <p:nvPr>
              <p:extLst>
                <p:ext uri="{D42A27DB-BD31-4B8C-83A1-F6EECF244321}">
                  <p14:modId xmlns:p14="http://schemas.microsoft.com/office/powerpoint/2010/main" val="211947010"/>
                </p:ext>
              </p:extLst>
            </p:nvPr>
          </p:nvGraphicFramePr>
          <p:xfrm>
            <a:off x="4582926" y="2690559"/>
            <a:ext cx="4561074" cy="17212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extLst>
      <p:ext uri="{BB962C8B-B14F-4D97-AF65-F5344CB8AC3E}">
        <p14:creationId xmlns:p14="http://schemas.microsoft.com/office/powerpoint/2010/main" val="382267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4"/>
                                        </p:tgtEl>
                                        <p:attrNameLst>
                                          <p:attrName>style.opacity</p:attrName>
                                        </p:attrNameLst>
                                      </p:cBhvr>
                                      <p:to>
                                        <p:strVal val="0.5"/>
                                      </p:to>
                                    </p:set>
                                    <p:animEffect filter="image" prLst="opacity: 0.5">
                                      <p:cBhvr rctx="IE">
                                        <p:cTn id="15" dur="indefinite"/>
                                        <p:tgtEl>
                                          <p:spTgt spid="4"/>
                                        </p:tgtEl>
                                      </p:cBhvr>
                                    </p:animEffect>
                                  </p:childTnLst>
                                </p:cTn>
                              </p:par>
                              <p:par>
                                <p:cTn id="16" presetID="37"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strips(down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0"/>
            <a:ext cx="8229600" cy="1143000"/>
          </a:xfrm>
        </p:spPr>
        <p:txBody>
          <a:bodyPr>
            <a:normAutofit fontScale="90000"/>
          </a:bodyPr>
          <a:lstStyle/>
          <a:p>
            <a:r>
              <a:rPr lang="nl-NL" b="1" dirty="0">
                <a:solidFill>
                  <a:srgbClr val="4268A7"/>
                </a:solidFill>
              </a:rPr>
              <a:t>SSX Agency North West Europe</a:t>
            </a:r>
            <a:r>
              <a:rPr lang="en-GB" i="1" dirty="0">
                <a:solidFill>
                  <a:srgbClr val="4268A7"/>
                </a:solidFill>
              </a:rPr>
              <a:t/>
            </a:r>
            <a:br>
              <a:rPr lang="en-GB" i="1" dirty="0">
                <a:solidFill>
                  <a:srgbClr val="4268A7"/>
                </a:solidFill>
              </a:rPr>
            </a:br>
            <a:r>
              <a:rPr lang="nl-NL" sz="2700" dirty="0">
                <a:solidFill>
                  <a:schemeClr val="tx1">
                    <a:lumMod val="75000"/>
                    <a:lumOff val="25000"/>
                  </a:schemeClr>
                </a:solidFill>
              </a:rPr>
              <a:t>de connectie naar groei, innovatie &amp; werkgelegenheid</a:t>
            </a:r>
            <a:r>
              <a:rPr lang="en-GB" sz="2700" dirty="0">
                <a:solidFill>
                  <a:schemeClr val="tx1">
                    <a:lumMod val="75000"/>
                    <a:lumOff val="25000"/>
                  </a:schemeClr>
                </a:solidFill>
              </a:rPr>
              <a:t> </a:t>
            </a:r>
            <a:endParaRPr lang="nl-NL" sz="2700" b="1" dirty="0">
              <a:solidFill>
                <a:schemeClr val="tx1">
                  <a:lumMod val="75000"/>
                  <a:lumOff val="25000"/>
                </a:schemeClr>
              </a:solidFill>
            </a:endParaRPr>
          </a:p>
        </p:txBody>
      </p:sp>
      <p:sp>
        <p:nvSpPr>
          <p:cNvPr id="6" name="Titel 1"/>
          <p:cNvSpPr txBox="1">
            <a:spLocks/>
          </p:cNvSpPr>
          <p:nvPr/>
        </p:nvSpPr>
        <p:spPr>
          <a:xfrm>
            <a:off x="457200" y="4509644"/>
            <a:ext cx="8229600" cy="879126"/>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5300" b="1" dirty="0" smtClean="0">
                <a:solidFill>
                  <a:srgbClr val="404040"/>
                </a:solidFill>
              </a:rPr>
              <a:t>Startup kapitaal nu ter beschikking in de ‘</a:t>
            </a:r>
            <a:r>
              <a:rPr lang="nl-NL" sz="5300" b="1" dirty="0" err="1" smtClean="0">
                <a:solidFill>
                  <a:srgbClr val="404040"/>
                </a:solidFill>
              </a:rPr>
              <a:t>valley</a:t>
            </a:r>
            <a:r>
              <a:rPr lang="nl-NL" sz="5300" b="1" dirty="0" smtClean="0">
                <a:solidFill>
                  <a:srgbClr val="404040"/>
                </a:solidFill>
              </a:rPr>
              <a:t> of </a:t>
            </a:r>
            <a:r>
              <a:rPr lang="nl-NL" sz="5300" b="1" dirty="0" err="1" smtClean="0">
                <a:solidFill>
                  <a:srgbClr val="404040"/>
                </a:solidFill>
              </a:rPr>
              <a:t>death</a:t>
            </a:r>
            <a:r>
              <a:rPr lang="nl-NL" sz="5300" b="1" dirty="0" smtClean="0">
                <a:solidFill>
                  <a:srgbClr val="404040"/>
                </a:solidFill>
              </a:rPr>
              <a:t>’</a:t>
            </a:r>
          </a:p>
          <a:p>
            <a:r>
              <a:rPr lang="nl-NL" dirty="0">
                <a:solidFill>
                  <a:srgbClr val="404040"/>
                </a:solidFill>
              </a:rPr>
              <a:t>(</a:t>
            </a:r>
            <a:r>
              <a:rPr lang="nl-NL" dirty="0" smtClean="0">
                <a:solidFill>
                  <a:srgbClr val="404040"/>
                </a:solidFill>
              </a:rPr>
              <a:t>kapitaal </a:t>
            </a:r>
            <a:r>
              <a:rPr lang="nl-NL" dirty="0">
                <a:solidFill>
                  <a:srgbClr val="404040"/>
                </a:solidFill>
              </a:rPr>
              <a:t>&gt; 200k en </a:t>
            </a:r>
            <a:r>
              <a:rPr lang="nl-NL" dirty="0" smtClean="0">
                <a:solidFill>
                  <a:srgbClr val="404040"/>
                </a:solidFill>
              </a:rPr>
              <a:t>&lt; </a:t>
            </a:r>
            <a:r>
              <a:rPr lang="nl-NL" dirty="0">
                <a:solidFill>
                  <a:srgbClr val="404040"/>
                </a:solidFill>
              </a:rPr>
              <a:t>3 </a:t>
            </a:r>
            <a:r>
              <a:rPr lang="nl-NL" dirty="0" err="1">
                <a:solidFill>
                  <a:srgbClr val="404040"/>
                </a:solidFill>
              </a:rPr>
              <a:t>mio</a:t>
            </a:r>
            <a:r>
              <a:rPr lang="nl-NL" dirty="0">
                <a:solidFill>
                  <a:srgbClr val="404040"/>
                </a:solidFill>
              </a:rPr>
              <a:t> </a:t>
            </a:r>
            <a:r>
              <a:rPr lang="nl-NL" dirty="0" smtClean="0">
                <a:solidFill>
                  <a:srgbClr val="404040"/>
                </a:solidFill>
              </a:rPr>
              <a:t>euro)</a:t>
            </a:r>
            <a:r>
              <a:rPr lang="nl-NL" b="1" dirty="0" smtClean="0">
                <a:solidFill>
                  <a:srgbClr val="404040"/>
                </a:solidFill>
              </a:rPr>
              <a:t> </a:t>
            </a:r>
          </a:p>
          <a:p>
            <a:endParaRPr lang="nl-NL" dirty="0" smtClean="0">
              <a:solidFill>
                <a:srgbClr val="404040"/>
              </a:solidFill>
            </a:endParaRPr>
          </a:p>
        </p:txBody>
      </p:sp>
      <p:sp>
        <p:nvSpPr>
          <p:cNvPr id="7" name="Titel 1"/>
          <p:cNvSpPr txBox="1">
            <a:spLocks/>
          </p:cNvSpPr>
          <p:nvPr/>
        </p:nvSpPr>
        <p:spPr>
          <a:xfrm>
            <a:off x="429663" y="5410880"/>
            <a:ext cx="8229600" cy="879126"/>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5400" dirty="0">
                <a:solidFill>
                  <a:srgbClr val="404040"/>
                </a:solidFill>
              </a:rPr>
              <a:t>V</a:t>
            </a:r>
            <a:r>
              <a:rPr lang="nl-NL" sz="5400" dirty="0" smtClean="0">
                <a:solidFill>
                  <a:srgbClr val="404040"/>
                </a:solidFill>
              </a:rPr>
              <a:t>erhandelbare </a:t>
            </a:r>
            <a:r>
              <a:rPr lang="nl-NL" sz="5400" dirty="0">
                <a:solidFill>
                  <a:srgbClr val="404040"/>
                </a:solidFill>
              </a:rPr>
              <a:t>beursgenoteerde aandelen. Toegang tot wereldwijd </a:t>
            </a:r>
            <a:r>
              <a:rPr lang="nl-NL" sz="5400" dirty="0" smtClean="0">
                <a:solidFill>
                  <a:srgbClr val="404040"/>
                </a:solidFill>
              </a:rPr>
              <a:t>kapitaal. Binnen jurisdictie </a:t>
            </a:r>
            <a:r>
              <a:rPr lang="nl-NL" sz="5400" dirty="0">
                <a:solidFill>
                  <a:srgbClr val="404040"/>
                </a:solidFill>
              </a:rPr>
              <a:t>van het Koninkrijk der Nederlanden.</a:t>
            </a:r>
          </a:p>
        </p:txBody>
      </p:sp>
      <p:pic>
        <p:nvPicPr>
          <p:cNvPr id="4" name="Afbeelding 3" descr="LOGO NWE CAPITAL SSX AGENCY NEW.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430" y="1540539"/>
            <a:ext cx="2571049" cy="2551754"/>
          </a:xfrm>
          <a:prstGeom prst="rect">
            <a:avLst/>
          </a:prstGeom>
        </p:spPr>
      </p:pic>
      <p:sp>
        <p:nvSpPr>
          <p:cNvPr id="8" name="Titel 1"/>
          <p:cNvSpPr txBox="1">
            <a:spLocks/>
          </p:cNvSpPr>
          <p:nvPr/>
        </p:nvSpPr>
        <p:spPr>
          <a:xfrm>
            <a:off x="4001110" y="1727928"/>
            <a:ext cx="4013551" cy="2293081"/>
          </a:xfrm>
          <a:prstGeom prst="rect">
            <a:avLst/>
          </a:prstGeom>
          <a:effectLst>
            <a:outerShdw blurRad="76200" dir="18900000" sy="23000" kx="-1200000" algn="bl" rotWithShape="0">
              <a:prstClr val="black">
                <a:alpha val="20000"/>
              </a:prstClr>
            </a:outerShdw>
          </a:effectLst>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2800" b="1" dirty="0" smtClean="0">
                <a:solidFill>
                  <a:schemeClr val="tx1">
                    <a:lumMod val="75000"/>
                    <a:lumOff val="25000"/>
                  </a:schemeClr>
                </a:solidFill>
              </a:rPr>
              <a:t>NWE </a:t>
            </a:r>
            <a:r>
              <a:rPr lang="nl-NL" sz="2800" b="1" i="1" dirty="0" err="1" smtClean="0">
                <a:solidFill>
                  <a:schemeClr val="tx1">
                    <a:lumMod val="75000"/>
                    <a:lumOff val="25000"/>
                  </a:schemeClr>
                </a:solidFill>
              </a:rPr>
              <a:t>Capital</a:t>
            </a:r>
            <a:endParaRPr lang="nl-NL" sz="2800" b="1" i="1" dirty="0" smtClean="0">
              <a:solidFill>
                <a:schemeClr val="tx1">
                  <a:lumMod val="75000"/>
                  <a:lumOff val="25000"/>
                </a:schemeClr>
              </a:solidFill>
            </a:endParaRPr>
          </a:p>
          <a:p>
            <a:pPr algn="l"/>
            <a:endParaRPr lang="nl-NL" sz="1000" dirty="0">
              <a:solidFill>
                <a:schemeClr val="tx1">
                  <a:lumMod val="75000"/>
                  <a:lumOff val="25000"/>
                </a:schemeClr>
              </a:solidFill>
            </a:endParaRPr>
          </a:p>
          <a:p>
            <a:pPr algn="l"/>
            <a:r>
              <a:rPr lang="nl-NL" sz="2000" dirty="0">
                <a:solidFill>
                  <a:schemeClr val="tx1">
                    <a:lumMod val="75000"/>
                    <a:lumOff val="25000"/>
                  </a:schemeClr>
                </a:solidFill>
              </a:rPr>
              <a:t>Heliconweg 52</a:t>
            </a:r>
          </a:p>
          <a:p>
            <a:pPr algn="l"/>
            <a:r>
              <a:rPr lang="nl-NL" sz="2000" dirty="0">
                <a:solidFill>
                  <a:schemeClr val="tx1">
                    <a:lumMod val="75000"/>
                    <a:lumOff val="25000"/>
                  </a:schemeClr>
                </a:solidFill>
              </a:rPr>
              <a:t>8914 </a:t>
            </a:r>
            <a:r>
              <a:rPr lang="nl-NL" sz="2000" dirty="0" smtClean="0">
                <a:solidFill>
                  <a:schemeClr val="tx1">
                    <a:lumMod val="75000"/>
                    <a:lumOff val="25000"/>
                  </a:schemeClr>
                </a:solidFill>
              </a:rPr>
              <a:t>AT  Leeuwarden</a:t>
            </a:r>
          </a:p>
          <a:p>
            <a:pPr algn="l"/>
            <a:r>
              <a:rPr lang="nl-NL" sz="2000" dirty="0" smtClean="0">
                <a:solidFill>
                  <a:schemeClr val="tx1">
                    <a:lumMod val="75000"/>
                    <a:lumOff val="25000"/>
                  </a:schemeClr>
                </a:solidFill>
              </a:rPr>
              <a:t>The Netherlands</a:t>
            </a:r>
            <a:endParaRPr lang="nl-NL" sz="2000" dirty="0">
              <a:solidFill>
                <a:schemeClr val="tx1">
                  <a:lumMod val="75000"/>
                  <a:lumOff val="25000"/>
                </a:schemeClr>
              </a:solidFill>
            </a:endParaRPr>
          </a:p>
          <a:p>
            <a:pPr algn="l"/>
            <a:endParaRPr lang="nl-NL" sz="1000" dirty="0">
              <a:solidFill>
                <a:schemeClr val="tx1">
                  <a:lumMod val="75000"/>
                  <a:lumOff val="25000"/>
                </a:schemeClr>
              </a:solidFill>
            </a:endParaRPr>
          </a:p>
          <a:p>
            <a:pPr algn="l"/>
            <a:r>
              <a:rPr lang="nl-NL" sz="2800" b="1" dirty="0" err="1" smtClean="0">
                <a:solidFill>
                  <a:schemeClr val="tx1">
                    <a:lumMod val="75000"/>
                    <a:lumOff val="25000"/>
                  </a:schemeClr>
                </a:solidFill>
              </a:rPr>
              <a:t>www.nwecapital.com</a:t>
            </a:r>
            <a:endParaRPr lang="nl-NL" sz="2800" b="1" dirty="0" smtClean="0">
              <a:solidFill>
                <a:schemeClr val="tx1">
                  <a:lumMod val="75000"/>
                  <a:lumOff val="25000"/>
                </a:schemeClr>
              </a:solidFill>
            </a:endParaRPr>
          </a:p>
        </p:txBody>
      </p:sp>
    </p:spTree>
    <p:extLst>
      <p:ext uri="{BB962C8B-B14F-4D97-AF65-F5344CB8AC3E}">
        <p14:creationId xmlns:p14="http://schemas.microsoft.com/office/powerpoint/2010/main" val="3879594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268A7"/>
                </a:solidFill>
              </a:rPr>
              <a:t>Dutch Caribbean Securities Exchange N.V.  (“DCSX”)</a:t>
            </a:r>
            <a:endParaRPr lang="en-US" dirty="0"/>
          </a:p>
        </p:txBody>
      </p:sp>
      <p:sp>
        <p:nvSpPr>
          <p:cNvPr id="3" name="Content Placeholder 2"/>
          <p:cNvSpPr>
            <a:spLocks noGrp="1"/>
          </p:cNvSpPr>
          <p:nvPr>
            <p:ph idx="1"/>
          </p:nvPr>
        </p:nvSpPr>
        <p:spPr>
          <a:xfrm>
            <a:off x="457200" y="1600200"/>
            <a:ext cx="8229600" cy="4831597"/>
          </a:xfrm>
        </p:spPr>
        <p:txBody>
          <a:bodyPr>
            <a:normAutofit/>
          </a:bodyPr>
          <a:lstStyle/>
          <a:p>
            <a:pPr algn="ctr">
              <a:buNone/>
            </a:pPr>
            <a:endParaRPr lang="en-US" dirty="0" smtClean="0">
              <a:solidFill>
                <a:schemeClr val="tx1">
                  <a:lumMod val="50000"/>
                  <a:lumOff val="50000"/>
                </a:schemeClr>
              </a:solidFill>
            </a:endParaRPr>
          </a:p>
          <a:p>
            <a:pPr algn="ctr">
              <a:buNone/>
            </a:pPr>
            <a:r>
              <a:rPr lang="en-US" dirty="0" smtClean="0">
                <a:solidFill>
                  <a:schemeClr val="tx1">
                    <a:lumMod val="50000"/>
                    <a:lumOff val="50000"/>
                  </a:schemeClr>
                </a:solidFill>
              </a:rPr>
              <a:t>HARTELIJK DANK VOOR DE GELEGENHEID EN UW AANDACHT</a:t>
            </a:r>
          </a:p>
          <a:p>
            <a:pPr algn="ctr">
              <a:buNone/>
            </a:pPr>
            <a:r>
              <a:rPr lang="en-US" sz="1800" dirty="0" smtClean="0">
                <a:solidFill>
                  <a:schemeClr val="tx1">
                    <a:lumMod val="50000"/>
                    <a:lumOff val="50000"/>
                  </a:schemeClr>
                </a:solidFill>
              </a:rPr>
              <a:t>René Ph. Römer</a:t>
            </a:r>
          </a:p>
          <a:p>
            <a:pPr algn="ctr">
              <a:buNone/>
            </a:pPr>
            <a:r>
              <a:rPr lang="en-US" sz="1800" dirty="0" smtClean="0">
                <a:solidFill>
                  <a:schemeClr val="tx1">
                    <a:lumMod val="50000"/>
                    <a:lumOff val="50000"/>
                  </a:schemeClr>
                </a:solidFill>
              </a:rPr>
              <a:t>CEO DCSX</a:t>
            </a:r>
            <a:endParaRPr lang="en-US" dirty="0" smtClean="0">
              <a:solidFill>
                <a:schemeClr val="tx1">
                  <a:lumMod val="50000"/>
                  <a:lumOff val="50000"/>
                </a:schemeClr>
              </a:solidFill>
            </a:endParaRPr>
          </a:p>
          <a:p>
            <a:pPr algn="ctr">
              <a:buNone/>
            </a:pPr>
            <a:r>
              <a:rPr lang="en-US" b="1" dirty="0" smtClean="0">
                <a:solidFill>
                  <a:schemeClr val="tx1">
                    <a:lumMod val="50000"/>
                    <a:lumOff val="50000"/>
                  </a:schemeClr>
                </a:solidFill>
              </a:rPr>
              <a:t>  </a:t>
            </a:r>
            <a:r>
              <a:rPr lang="en-US" b="1" dirty="0" smtClean="0">
                <a:solidFill>
                  <a:schemeClr val="tx1">
                    <a:lumMod val="50000"/>
                    <a:lumOff val="50000"/>
                  </a:schemeClr>
                </a:solidFill>
                <a:hlinkClick r:id="rId3"/>
              </a:rPr>
              <a:t>info@dcsx.an</a:t>
            </a:r>
            <a:endParaRPr lang="en-US" b="1" dirty="0">
              <a:solidFill>
                <a:schemeClr val="tx1">
                  <a:lumMod val="50000"/>
                  <a:lumOff val="50000"/>
                </a:schemeClr>
              </a:solidFill>
            </a:endParaRPr>
          </a:p>
        </p:txBody>
      </p:sp>
      <p:pic>
        <p:nvPicPr>
          <p:cNvPr id="4" name="Afbeelding 5"/>
          <p:cNvPicPr>
            <a:picLocks noChangeAspect="1"/>
          </p:cNvPicPr>
          <p:nvPr/>
        </p:nvPicPr>
        <p:blipFill rotWithShape="1">
          <a:blip r:embed="rId4"/>
          <a:srcRect r="66526" b="12615"/>
          <a:stretch/>
        </p:blipFill>
        <p:spPr>
          <a:xfrm>
            <a:off x="2386739" y="4943959"/>
            <a:ext cx="4246536" cy="12243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0410"/>
            <a:ext cx="8229600" cy="1943268"/>
          </a:xfrm>
        </p:spPr>
        <p:txBody>
          <a:bodyPr/>
          <a:lstStyle/>
          <a:p>
            <a:pPr algn="ctr">
              <a:buNone/>
            </a:pPr>
            <a:r>
              <a:rPr lang="en-US" dirty="0" smtClean="0">
                <a:solidFill>
                  <a:schemeClr val="tx1">
                    <a:lumMod val="75000"/>
                    <a:lumOff val="25000"/>
                  </a:schemeClr>
                </a:solidFill>
              </a:rPr>
              <a:t>Investing in disruptive innovations, a niche securities exchange and platform for startups and Small and Medium sized enterprises</a:t>
            </a:r>
            <a:endParaRPr lang="en-US" dirty="0">
              <a:solidFill>
                <a:schemeClr val="tx1">
                  <a:lumMod val="75000"/>
                  <a:lumOff val="25000"/>
                </a:schemeClr>
              </a:solidFill>
            </a:endParaRPr>
          </a:p>
        </p:txBody>
      </p:sp>
      <p:sp>
        <p:nvSpPr>
          <p:cNvPr id="5" name="Title 1"/>
          <p:cNvSpPr txBox="1">
            <a:spLocks/>
          </p:cNvSpPr>
          <p:nvPr/>
        </p:nvSpPr>
        <p:spPr>
          <a:xfrm>
            <a:off x="457200" y="274637"/>
            <a:ext cx="8229600" cy="17866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4268A7"/>
                </a:solidFill>
              </a:rPr>
              <a:t>Dutch Caribbean Securities Exchange N.V.  (“DCSX”)</a:t>
            </a:r>
            <a:endParaRPr lang="en-US" b="1" dirty="0">
              <a:solidFill>
                <a:srgbClr val="4268A7"/>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68508" cy="1143000"/>
          </a:xfrm>
        </p:spPr>
        <p:txBody>
          <a:bodyPr>
            <a:normAutofit fontScale="90000"/>
          </a:bodyPr>
          <a:lstStyle/>
          <a:p>
            <a:pPr marL="0" indent="0">
              <a:defRPr/>
            </a:pPr>
            <a:r>
              <a:rPr lang="nl-NL" b="1" dirty="0" smtClean="0">
                <a:solidFill>
                  <a:srgbClr val="4268A7"/>
                </a:solidFill>
              </a:rPr>
              <a:t>Kort historisch overzicht internationale financiële dienstverlening Curaçao </a:t>
            </a:r>
            <a:endParaRPr lang="nl-NL" b="1" dirty="0">
              <a:solidFill>
                <a:srgbClr val="4268A7"/>
              </a:solidFill>
            </a:endParaRPr>
          </a:p>
        </p:txBody>
      </p:sp>
      <p:sp>
        <p:nvSpPr>
          <p:cNvPr id="3" name="Content Placeholder 2"/>
          <p:cNvSpPr>
            <a:spLocks noGrp="1"/>
          </p:cNvSpPr>
          <p:nvPr>
            <p:ph idx="1"/>
          </p:nvPr>
        </p:nvSpPr>
        <p:spPr>
          <a:xfrm>
            <a:off x="457200" y="1617841"/>
            <a:ext cx="8229600" cy="5257800"/>
          </a:xfrm>
        </p:spPr>
        <p:txBody>
          <a:bodyPr>
            <a:noAutofit/>
          </a:bodyPr>
          <a:lstStyle/>
          <a:p>
            <a:pPr>
              <a:buClr>
                <a:srgbClr val="EF7511"/>
              </a:buClr>
              <a:buFontTx/>
              <a:buChar char="•"/>
              <a:defRPr/>
            </a:pPr>
            <a:r>
              <a:rPr lang="nl-NL" sz="1800" dirty="0" err="1" smtClean="0">
                <a:solidFill>
                  <a:schemeClr val="tx1">
                    <a:lumMod val="75000"/>
                    <a:lumOff val="25000"/>
                  </a:schemeClr>
                </a:solidFill>
              </a:rPr>
              <a:t>Asset</a:t>
            </a:r>
            <a:r>
              <a:rPr lang="nl-NL" sz="1800" dirty="0" smtClean="0">
                <a:solidFill>
                  <a:schemeClr val="tx1">
                    <a:lumMod val="75000"/>
                    <a:lumOff val="25000"/>
                  </a:schemeClr>
                </a:solidFill>
              </a:rPr>
              <a:t> </a:t>
            </a:r>
            <a:r>
              <a:rPr lang="nl-NL" sz="1800" dirty="0" err="1" smtClean="0">
                <a:solidFill>
                  <a:schemeClr val="tx1">
                    <a:lumMod val="75000"/>
                    <a:lumOff val="25000"/>
                  </a:schemeClr>
                </a:solidFill>
              </a:rPr>
              <a:t>protection</a:t>
            </a:r>
            <a:r>
              <a:rPr lang="nl-NL" sz="1800" dirty="0" smtClean="0">
                <a:solidFill>
                  <a:schemeClr val="tx1">
                    <a:lumMod val="75000"/>
                    <a:lumOff val="25000"/>
                  </a:schemeClr>
                </a:solidFill>
              </a:rPr>
              <a:t> “pure sang”  tweede </a:t>
            </a:r>
            <a:r>
              <a:rPr lang="nl-NL" sz="1800" dirty="0">
                <a:solidFill>
                  <a:schemeClr val="tx1">
                    <a:lumMod val="75000"/>
                    <a:lumOff val="25000"/>
                  </a:schemeClr>
                </a:solidFill>
              </a:rPr>
              <a:t>w</a:t>
            </a:r>
            <a:r>
              <a:rPr lang="nl-NL" sz="1800" dirty="0" smtClean="0">
                <a:solidFill>
                  <a:schemeClr val="tx1">
                    <a:lumMod val="75000"/>
                    <a:lumOff val="25000"/>
                  </a:schemeClr>
                </a:solidFill>
              </a:rPr>
              <a:t>ereldoorlog</a:t>
            </a:r>
          </a:p>
          <a:p>
            <a:pPr>
              <a:buClr>
                <a:srgbClr val="EF7511"/>
              </a:buClr>
              <a:buFontTx/>
              <a:buChar char="•"/>
              <a:defRPr/>
            </a:pPr>
            <a:r>
              <a:rPr lang="nl-NL" sz="1800" dirty="0" smtClean="0">
                <a:solidFill>
                  <a:schemeClr val="tx1">
                    <a:lumMod val="75000"/>
                    <a:lumOff val="25000"/>
                  </a:schemeClr>
                </a:solidFill>
              </a:rPr>
              <a:t>USA – Nederlandse Antillen belastingverdrag </a:t>
            </a:r>
          </a:p>
          <a:p>
            <a:pPr>
              <a:buClr>
                <a:srgbClr val="EF7511"/>
              </a:buClr>
              <a:buFontTx/>
              <a:buChar char="•"/>
              <a:defRPr/>
            </a:pPr>
            <a:r>
              <a:rPr lang="nl-NL" sz="1800" dirty="0" smtClean="0">
                <a:solidFill>
                  <a:schemeClr val="tx1">
                    <a:lumMod val="75000"/>
                    <a:lumOff val="25000"/>
                  </a:schemeClr>
                </a:solidFill>
              </a:rPr>
              <a:t>Digitale handtekening 2001</a:t>
            </a:r>
          </a:p>
          <a:p>
            <a:pPr>
              <a:buClr>
                <a:srgbClr val="EF7511"/>
              </a:buClr>
              <a:buFont typeface="Arial" pitchFamily="34" charset="0"/>
              <a:buChar char="•"/>
              <a:defRPr/>
            </a:pPr>
            <a:r>
              <a:rPr lang="nl-NL" sz="1800" dirty="0" smtClean="0">
                <a:solidFill>
                  <a:schemeClr val="tx1">
                    <a:lumMod val="75000"/>
                    <a:lumOff val="25000"/>
                  </a:schemeClr>
                </a:solidFill>
              </a:rPr>
              <a:t>Nieuw  Fiscaal Raamwerk  in 2002</a:t>
            </a:r>
          </a:p>
          <a:p>
            <a:pPr>
              <a:buClr>
                <a:srgbClr val="EF7511"/>
              </a:buClr>
              <a:buFont typeface="Arial" pitchFamily="34" charset="0"/>
              <a:buChar char="•"/>
              <a:defRPr/>
            </a:pPr>
            <a:r>
              <a:rPr lang="nl-NL" sz="1800" dirty="0" smtClean="0">
                <a:solidFill>
                  <a:schemeClr val="tx1">
                    <a:lumMod val="75000"/>
                    <a:lumOff val="25000"/>
                  </a:schemeClr>
                </a:solidFill>
              </a:rPr>
              <a:t>Trust  in 2012</a:t>
            </a:r>
          </a:p>
          <a:p>
            <a:pPr>
              <a:buClr>
                <a:srgbClr val="EF7511"/>
              </a:buClr>
              <a:buFont typeface="Arial" pitchFamily="34" charset="0"/>
              <a:buChar char="•"/>
              <a:defRPr/>
            </a:pPr>
            <a:endParaRPr lang="nl-NL" sz="900" dirty="0" smtClean="0">
              <a:solidFill>
                <a:schemeClr val="tx1">
                  <a:lumMod val="75000"/>
                  <a:lumOff val="25000"/>
                </a:schemeClr>
              </a:solidFill>
            </a:endParaRPr>
          </a:p>
          <a:p>
            <a:pPr marL="0" indent="0">
              <a:buClr>
                <a:srgbClr val="EF7511"/>
              </a:buClr>
              <a:buNone/>
              <a:defRPr/>
            </a:pPr>
            <a:r>
              <a:rPr lang="nl-NL" sz="1600" b="1" dirty="0" smtClean="0">
                <a:solidFill>
                  <a:schemeClr val="tx1">
                    <a:lumMod val="75000"/>
                    <a:lumOff val="25000"/>
                  </a:schemeClr>
                </a:solidFill>
              </a:rPr>
              <a:t>Laatste ontwikkelingen  </a:t>
            </a:r>
          </a:p>
          <a:p>
            <a:pPr>
              <a:buClr>
                <a:srgbClr val="EF7511"/>
              </a:buClr>
              <a:defRPr/>
            </a:pPr>
            <a:endParaRPr lang="nl-NL" sz="800" dirty="0" smtClean="0">
              <a:solidFill>
                <a:schemeClr val="tx1">
                  <a:lumMod val="75000"/>
                  <a:lumOff val="25000"/>
                </a:schemeClr>
              </a:solidFill>
            </a:endParaRPr>
          </a:p>
          <a:p>
            <a:pPr>
              <a:buClr>
                <a:srgbClr val="EF7511"/>
              </a:buClr>
              <a:defRPr/>
            </a:pPr>
            <a:r>
              <a:rPr lang="nl-NL" sz="1800" dirty="0" smtClean="0">
                <a:solidFill>
                  <a:schemeClr val="tx1">
                    <a:lumMod val="75000"/>
                    <a:lumOff val="25000"/>
                  </a:schemeClr>
                </a:solidFill>
              </a:rPr>
              <a:t>CIFC </a:t>
            </a:r>
          </a:p>
          <a:p>
            <a:pPr>
              <a:buClr>
                <a:srgbClr val="EF7511"/>
              </a:buClr>
              <a:buFont typeface="Arial" pitchFamily="34" charset="0"/>
              <a:buChar char="•"/>
              <a:defRPr/>
            </a:pPr>
            <a:r>
              <a:rPr lang="nl-NL" sz="1800" dirty="0" smtClean="0">
                <a:solidFill>
                  <a:schemeClr val="tx1">
                    <a:lumMod val="75000"/>
                    <a:lumOff val="25000"/>
                  </a:schemeClr>
                </a:solidFill>
              </a:rPr>
              <a:t>FATCA (</a:t>
            </a:r>
            <a:r>
              <a:rPr lang="nl-NL" sz="1800" dirty="0" err="1" smtClean="0">
                <a:solidFill>
                  <a:schemeClr val="tx1">
                    <a:lumMod val="75000"/>
                    <a:lumOff val="25000"/>
                  </a:schemeClr>
                </a:solidFill>
              </a:rPr>
              <a:t>inter</a:t>
            </a:r>
            <a:r>
              <a:rPr lang="nl-NL" sz="1800" dirty="0" smtClean="0">
                <a:solidFill>
                  <a:schemeClr val="tx1">
                    <a:lumMod val="75000"/>
                    <a:lumOff val="25000"/>
                  </a:schemeClr>
                </a:solidFill>
              </a:rPr>
              <a:t> </a:t>
            </a:r>
            <a:r>
              <a:rPr lang="nl-NL" sz="1800" dirty="0" err="1" smtClean="0">
                <a:solidFill>
                  <a:schemeClr val="tx1">
                    <a:lumMod val="75000"/>
                    <a:lumOff val="25000"/>
                  </a:schemeClr>
                </a:solidFill>
              </a:rPr>
              <a:t>Gov</a:t>
            </a:r>
            <a:r>
              <a:rPr lang="nl-NL" sz="1800" dirty="0" smtClean="0">
                <a:solidFill>
                  <a:schemeClr val="tx1">
                    <a:lumMod val="75000"/>
                    <a:lumOff val="25000"/>
                  </a:schemeClr>
                </a:solidFill>
              </a:rPr>
              <a:t>. Agreement </a:t>
            </a:r>
            <a:r>
              <a:rPr lang="nl-NL" sz="1800" dirty="0" err="1" smtClean="0">
                <a:solidFill>
                  <a:schemeClr val="tx1">
                    <a:lumMod val="75000"/>
                    <a:lumOff val="25000"/>
                  </a:schemeClr>
                </a:solidFill>
              </a:rPr>
              <a:t>with</a:t>
            </a:r>
            <a:r>
              <a:rPr lang="nl-NL" sz="1800" dirty="0" smtClean="0">
                <a:solidFill>
                  <a:schemeClr val="tx1">
                    <a:lumMod val="75000"/>
                    <a:lumOff val="25000"/>
                  </a:schemeClr>
                </a:solidFill>
              </a:rPr>
              <a:t> USA)</a:t>
            </a:r>
          </a:p>
          <a:p>
            <a:pPr>
              <a:buClr>
                <a:srgbClr val="EF7511"/>
              </a:buClr>
              <a:buFont typeface="Arial" pitchFamily="34" charset="0"/>
              <a:buChar char="•"/>
              <a:defRPr/>
            </a:pPr>
            <a:r>
              <a:rPr lang="nl-NL" sz="1800" dirty="0" smtClean="0">
                <a:solidFill>
                  <a:schemeClr val="tx1">
                    <a:lumMod val="75000"/>
                    <a:lumOff val="25000"/>
                  </a:schemeClr>
                </a:solidFill>
              </a:rPr>
              <a:t>BRK  in onderhandeling  </a:t>
            </a:r>
          </a:p>
          <a:p>
            <a:pPr>
              <a:buClr>
                <a:srgbClr val="EF7511"/>
              </a:buClr>
              <a:buFont typeface="Arial" pitchFamily="34" charset="0"/>
              <a:buChar char="•"/>
              <a:defRPr/>
            </a:pPr>
            <a:r>
              <a:rPr lang="nl-NL" sz="1800" dirty="0" smtClean="0">
                <a:solidFill>
                  <a:schemeClr val="tx1">
                    <a:lumMod val="75000"/>
                    <a:lumOff val="25000"/>
                  </a:schemeClr>
                </a:solidFill>
              </a:rPr>
              <a:t>Meer </a:t>
            </a:r>
            <a:r>
              <a:rPr lang="nl-NL" sz="1800" dirty="0" err="1" smtClean="0">
                <a:solidFill>
                  <a:schemeClr val="tx1">
                    <a:lumMod val="75000"/>
                    <a:lumOff val="25000"/>
                  </a:schemeClr>
                </a:solidFill>
              </a:rPr>
              <a:t>TIEA’s</a:t>
            </a:r>
            <a:r>
              <a:rPr lang="nl-NL" sz="1800" dirty="0" smtClean="0">
                <a:solidFill>
                  <a:schemeClr val="tx1">
                    <a:lumMod val="75000"/>
                    <a:lumOff val="25000"/>
                  </a:schemeClr>
                </a:solidFill>
              </a:rPr>
              <a:t> </a:t>
            </a:r>
            <a:r>
              <a:rPr lang="nl-NL" sz="1800" dirty="0" err="1" smtClean="0">
                <a:solidFill>
                  <a:schemeClr val="tx1">
                    <a:lumMod val="75000"/>
                    <a:lumOff val="25000"/>
                  </a:schemeClr>
                </a:solidFill>
              </a:rPr>
              <a:t>and</a:t>
            </a:r>
            <a:r>
              <a:rPr lang="nl-NL" sz="1800" dirty="0" smtClean="0">
                <a:solidFill>
                  <a:schemeClr val="tx1">
                    <a:lumMod val="75000"/>
                    <a:lumOff val="25000"/>
                  </a:schemeClr>
                </a:solidFill>
              </a:rPr>
              <a:t> verdragen voorkoming dubbele belasting (recent Malta)</a:t>
            </a:r>
          </a:p>
          <a:p>
            <a:pPr>
              <a:buClr>
                <a:srgbClr val="EF7511"/>
              </a:buClr>
              <a:buFont typeface="Arial" pitchFamily="34" charset="0"/>
              <a:buChar char="•"/>
              <a:defRPr/>
            </a:pPr>
            <a:r>
              <a:rPr lang="nl-NL" sz="1800" dirty="0" smtClean="0">
                <a:solidFill>
                  <a:schemeClr val="tx1">
                    <a:lumMod val="75000"/>
                    <a:lumOff val="25000"/>
                  </a:schemeClr>
                </a:solidFill>
              </a:rPr>
              <a:t>Scan  lokale belasting wetgeving </a:t>
            </a:r>
            <a:r>
              <a:rPr lang="nl-NL" sz="1800" dirty="0" err="1" smtClean="0">
                <a:solidFill>
                  <a:schemeClr val="tx1">
                    <a:lumMod val="75000"/>
                    <a:lumOff val="25000"/>
                  </a:schemeClr>
                </a:solidFill>
              </a:rPr>
              <a:t>vwb</a:t>
            </a:r>
            <a:r>
              <a:rPr lang="nl-NL" sz="1800" dirty="0" smtClean="0">
                <a:solidFill>
                  <a:schemeClr val="tx1">
                    <a:lumMod val="75000"/>
                    <a:lumOff val="25000"/>
                  </a:schemeClr>
                </a:solidFill>
              </a:rPr>
              <a:t> richtlijnen OECD – EU-G20:</a:t>
            </a:r>
          </a:p>
          <a:p>
            <a:pPr>
              <a:buClr>
                <a:srgbClr val="EF7511"/>
              </a:buClr>
              <a:buFont typeface="Arial" pitchFamily="34" charset="0"/>
              <a:buChar char="•"/>
              <a:defRPr/>
            </a:pPr>
            <a:endParaRPr lang="nl-NL" sz="800" dirty="0" smtClean="0">
              <a:solidFill>
                <a:schemeClr val="tx1">
                  <a:lumMod val="75000"/>
                  <a:lumOff val="25000"/>
                </a:schemeClr>
              </a:solidFill>
            </a:endParaRPr>
          </a:p>
          <a:p>
            <a:pPr>
              <a:buClr>
                <a:srgbClr val="EF7511"/>
              </a:buClr>
              <a:defRPr/>
            </a:pPr>
            <a:r>
              <a:rPr lang="nl-NL" sz="1800" dirty="0" smtClean="0">
                <a:solidFill>
                  <a:schemeClr val="tx1">
                    <a:lumMod val="75000"/>
                    <a:lumOff val="25000"/>
                  </a:schemeClr>
                </a:solidFill>
              </a:rPr>
              <a:t>           Amsterdam Internet Exchange Caribbean( </a:t>
            </a:r>
            <a:r>
              <a:rPr lang="nl-NL" sz="1800" dirty="0" err="1" smtClean="0">
                <a:solidFill>
                  <a:schemeClr val="tx1">
                    <a:lumMod val="75000"/>
                    <a:lumOff val="25000"/>
                  </a:schemeClr>
                </a:solidFill>
              </a:rPr>
              <a:t>www.cw-amsix.net</a:t>
            </a:r>
            <a:r>
              <a:rPr lang="nl-NL" sz="1800" dirty="0" smtClean="0">
                <a:solidFill>
                  <a:schemeClr val="tx1">
                    <a:lumMod val="75000"/>
                    <a:lumOff val="25000"/>
                  </a:schemeClr>
                </a:solidFill>
              </a:rPr>
              <a:t>) </a:t>
            </a:r>
          </a:p>
          <a:p>
            <a:pPr>
              <a:buClr>
                <a:srgbClr val="EF7511"/>
              </a:buClr>
              <a:defRPr/>
            </a:pPr>
            <a:r>
              <a:rPr lang="nl-NL" sz="1800" dirty="0" smtClean="0">
                <a:solidFill>
                  <a:schemeClr val="tx1">
                    <a:lumMod val="75000"/>
                    <a:lumOff val="25000"/>
                  </a:schemeClr>
                </a:solidFill>
              </a:rPr>
              <a:t>		Curaçao Technology Exchange (</a:t>
            </a:r>
            <a:r>
              <a:rPr lang="nl-NL" sz="1800" dirty="0" err="1" smtClean="0">
                <a:solidFill>
                  <a:schemeClr val="tx1">
                    <a:lumMod val="75000"/>
                    <a:lumOff val="25000"/>
                  </a:schemeClr>
                </a:solidFill>
              </a:rPr>
              <a:t>info@ctexpartners.com</a:t>
            </a:r>
            <a:r>
              <a:rPr lang="nl-NL" sz="1800" dirty="0" smtClean="0">
                <a:solidFill>
                  <a:schemeClr val="tx1">
                    <a:lumMod val="75000"/>
                    <a:lumOff val="25000"/>
                  </a:schemeClr>
                </a:solidFill>
              </a:rPr>
              <a:t>)</a:t>
            </a:r>
          </a:p>
          <a:p>
            <a:pPr>
              <a:buClr>
                <a:srgbClr val="EF7511"/>
              </a:buClr>
              <a:defRPr/>
            </a:pPr>
            <a:r>
              <a:rPr lang="nl-NL" sz="1800" b="1" i="1" dirty="0" smtClean="0">
                <a:solidFill>
                  <a:schemeClr val="tx1">
                    <a:lumMod val="75000"/>
                    <a:lumOff val="25000"/>
                  </a:schemeClr>
                </a:solidFill>
              </a:rPr>
              <a:t>           DCSX  (</a:t>
            </a:r>
            <a:r>
              <a:rPr lang="nl-NL" sz="1800" b="1" i="1" dirty="0" err="1" smtClean="0">
                <a:solidFill>
                  <a:schemeClr val="tx1">
                    <a:lumMod val="75000"/>
                    <a:lumOff val="25000"/>
                  </a:schemeClr>
                </a:solidFill>
              </a:rPr>
              <a:t>www.dcsx.an</a:t>
            </a:r>
            <a:r>
              <a:rPr lang="nl-NL" sz="1800" b="1" i="1" dirty="0" smtClean="0">
                <a:solidFill>
                  <a:schemeClr val="tx1">
                    <a:lumMod val="75000"/>
                    <a:lumOff val="25000"/>
                  </a:schemeClr>
                </a:solidFill>
              </a:rPr>
              <a:t>) </a:t>
            </a:r>
          </a:p>
          <a:p>
            <a:endParaRPr lang="nl-NL" sz="16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268A7"/>
                </a:solidFill>
              </a:rPr>
              <a:t>“</a:t>
            </a:r>
            <a:r>
              <a:rPr lang="en-US" b="1" dirty="0" err="1" smtClean="0">
                <a:solidFill>
                  <a:srgbClr val="4268A7"/>
                </a:solidFill>
              </a:rPr>
              <a:t>Missie</a:t>
            </a:r>
            <a:r>
              <a:rPr lang="en-US" b="1" dirty="0" smtClean="0">
                <a:solidFill>
                  <a:srgbClr val="4268A7"/>
                </a:solidFill>
              </a:rPr>
              <a:t> DCSX”</a:t>
            </a:r>
            <a:endParaRPr lang="en-US" b="1" dirty="0">
              <a:solidFill>
                <a:srgbClr val="4268A7"/>
              </a:solidFill>
            </a:endParaRPr>
          </a:p>
        </p:txBody>
      </p:sp>
      <p:sp>
        <p:nvSpPr>
          <p:cNvPr id="3" name="Content Placeholder 2"/>
          <p:cNvSpPr>
            <a:spLocks noGrp="1"/>
          </p:cNvSpPr>
          <p:nvPr>
            <p:ph idx="1"/>
          </p:nvPr>
        </p:nvSpPr>
        <p:spPr>
          <a:xfrm>
            <a:off x="457200" y="2092271"/>
            <a:ext cx="8229600" cy="4033892"/>
          </a:xfrm>
        </p:spPr>
        <p:txBody>
          <a:bodyPr>
            <a:normAutofit/>
          </a:bodyPr>
          <a:lstStyle/>
          <a:p>
            <a:pPr>
              <a:buNone/>
            </a:pPr>
            <a:r>
              <a:rPr lang="nl-NL" dirty="0" smtClean="0">
                <a:solidFill>
                  <a:srgbClr val="404040"/>
                </a:solidFill>
              </a:rPr>
              <a:t>    Een internationale effectenbeurs die een, zowel wat tijd als kosten betreft, efficiënt en transparant proces aanbiedt voor het “listen” van effecten van zowel lokale als  internationale startups en kleine bedrijven en investeringsfondsen.</a:t>
            </a:r>
          </a:p>
          <a:p>
            <a:pPr>
              <a:buNone/>
            </a:pPr>
            <a:endParaRPr lang="nl-NL" dirty="0">
              <a:solidFill>
                <a:srgbClr val="40404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268A7"/>
                </a:solidFill>
              </a:rPr>
              <a:t>Business structure DCSX</a:t>
            </a:r>
            <a:endParaRPr lang="en-US" b="1" dirty="0">
              <a:solidFill>
                <a:srgbClr val="4268A7"/>
              </a:solidFill>
            </a:endParaRPr>
          </a:p>
        </p:txBody>
      </p:sp>
      <p:pic>
        <p:nvPicPr>
          <p:cNvPr id="4" name="Picture 4"/>
          <p:cNvPicPr>
            <a:picLocks noGrp="1" noChangeAspect="1" noChangeArrowheads="1"/>
          </p:cNvPicPr>
          <p:nvPr>
            <p:ph idx="1"/>
          </p:nvPr>
        </p:nvPicPr>
        <p:blipFill>
          <a:blip r:embed="rId3" cstate="print"/>
          <a:srcRect/>
          <a:stretch>
            <a:fillRect/>
          </a:stretch>
        </p:blipFill>
        <p:spPr bwMode="auto">
          <a:xfrm>
            <a:off x="821410" y="1417638"/>
            <a:ext cx="7865390" cy="5107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268A7"/>
                </a:solidFill>
              </a:rPr>
              <a:t>Dutch Caribbean Securities Exchange N.V.  (“DCSX”)</a:t>
            </a:r>
            <a:endParaRPr lang="en-US" b="1" dirty="0">
              <a:solidFill>
                <a:srgbClr val="4268A7"/>
              </a:solidFill>
            </a:endParaRPr>
          </a:p>
        </p:txBody>
      </p:sp>
      <p:sp>
        <p:nvSpPr>
          <p:cNvPr id="3" name="Content Placeholder 2"/>
          <p:cNvSpPr>
            <a:spLocks noGrp="1"/>
          </p:cNvSpPr>
          <p:nvPr>
            <p:ph idx="1"/>
          </p:nvPr>
        </p:nvSpPr>
        <p:spPr/>
        <p:txBody>
          <a:bodyPr/>
          <a:lstStyle/>
          <a:p>
            <a:pPr>
              <a:buNone/>
            </a:pPr>
            <a:endParaRPr lang="en-US" b="1" dirty="0" smtClean="0">
              <a:solidFill>
                <a:schemeClr val="tx1">
                  <a:lumMod val="50000"/>
                  <a:lumOff val="50000"/>
                </a:schemeClr>
              </a:solidFill>
            </a:endParaRPr>
          </a:p>
          <a:p>
            <a:pPr>
              <a:buNone/>
            </a:pPr>
            <a:r>
              <a:rPr lang="en-US" b="1" dirty="0" err="1" smtClean="0">
                <a:solidFill>
                  <a:schemeClr val="tx1">
                    <a:lumMod val="50000"/>
                    <a:lumOff val="50000"/>
                  </a:schemeClr>
                </a:solidFill>
              </a:rPr>
              <a:t>Voor</a:t>
            </a:r>
            <a:r>
              <a:rPr lang="en-US" b="1" dirty="0" smtClean="0">
                <a:solidFill>
                  <a:schemeClr val="tx1">
                    <a:lumMod val="50000"/>
                    <a:lumOff val="50000"/>
                  </a:schemeClr>
                </a:solidFill>
              </a:rPr>
              <a:t> </a:t>
            </a:r>
            <a:r>
              <a:rPr lang="en-US" b="1" dirty="0" err="1" smtClean="0">
                <a:solidFill>
                  <a:schemeClr val="tx1">
                    <a:lumMod val="50000"/>
                    <a:lumOff val="50000"/>
                  </a:schemeClr>
                </a:solidFill>
              </a:rPr>
              <a:t>een</a:t>
            </a:r>
            <a:r>
              <a:rPr lang="en-US" b="1" dirty="0" smtClean="0">
                <a:solidFill>
                  <a:schemeClr val="tx1">
                    <a:lumMod val="50000"/>
                    <a:lumOff val="50000"/>
                  </a:schemeClr>
                </a:solidFill>
              </a:rPr>
              <a:t> </a:t>
            </a:r>
            <a:r>
              <a:rPr lang="en-US" b="1" dirty="0" err="1" smtClean="0">
                <a:solidFill>
                  <a:schemeClr val="tx1">
                    <a:lumMod val="50000"/>
                    <a:lumOff val="50000"/>
                  </a:schemeClr>
                </a:solidFill>
              </a:rPr>
              <a:t>overzicht</a:t>
            </a:r>
            <a:r>
              <a:rPr lang="en-US" b="1" dirty="0" smtClean="0">
                <a:solidFill>
                  <a:schemeClr val="tx1">
                    <a:lumMod val="50000"/>
                    <a:lumOff val="50000"/>
                  </a:schemeClr>
                </a:solidFill>
              </a:rPr>
              <a:t> van al </a:t>
            </a:r>
            <a:r>
              <a:rPr lang="en-US" b="1" dirty="0" err="1" smtClean="0">
                <a:solidFill>
                  <a:schemeClr val="tx1">
                    <a:lumMod val="50000"/>
                    <a:lumOff val="50000"/>
                  </a:schemeClr>
                </a:solidFill>
              </a:rPr>
              <a:t>onze</a:t>
            </a:r>
            <a:r>
              <a:rPr lang="en-US" b="1" dirty="0" smtClean="0">
                <a:solidFill>
                  <a:schemeClr val="tx1">
                    <a:lumMod val="50000"/>
                    <a:lumOff val="50000"/>
                  </a:schemeClr>
                </a:solidFill>
              </a:rPr>
              <a:t> DCSX Listing </a:t>
            </a:r>
          </a:p>
          <a:p>
            <a:pPr>
              <a:buNone/>
            </a:pPr>
            <a:r>
              <a:rPr lang="en-US" b="1" dirty="0" smtClean="0">
                <a:solidFill>
                  <a:schemeClr val="tx1">
                    <a:lumMod val="50000"/>
                    <a:lumOff val="50000"/>
                  </a:schemeClr>
                </a:solidFill>
              </a:rPr>
              <a:t>Advisors en Members/Brokers: </a:t>
            </a:r>
          </a:p>
          <a:p>
            <a:pPr>
              <a:buNone/>
            </a:pPr>
            <a:endParaRPr lang="en-US" b="1" dirty="0" smtClean="0">
              <a:solidFill>
                <a:schemeClr val="tx1">
                  <a:lumMod val="50000"/>
                  <a:lumOff val="50000"/>
                </a:schemeClr>
              </a:solidFill>
            </a:endParaRPr>
          </a:p>
          <a:p>
            <a:pPr algn="ctr">
              <a:buNone/>
            </a:pPr>
            <a:r>
              <a:rPr lang="en-US" sz="3600" b="1" dirty="0" smtClean="0">
                <a:solidFill>
                  <a:schemeClr val="tx1">
                    <a:lumMod val="50000"/>
                    <a:lumOff val="50000"/>
                  </a:schemeClr>
                </a:solidFill>
              </a:rPr>
              <a:t>www.dcsx.an </a:t>
            </a:r>
          </a:p>
          <a:p>
            <a:pPr>
              <a:buNone/>
            </a:pPr>
            <a:endParaRPr lang="en-US" b="1" dirty="0">
              <a:solidFill>
                <a:schemeClr val="tx1">
                  <a:lumMod val="50000"/>
                  <a:lumOff val="50000"/>
                </a:schemeClr>
              </a:solidFill>
            </a:endParaRPr>
          </a:p>
        </p:txBody>
      </p:sp>
      <p:pic>
        <p:nvPicPr>
          <p:cNvPr id="4" name="Afbeelding 5"/>
          <p:cNvPicPr>
            <a:picLocks noChangeAspect="1"/>
          </p:cNvPicPr>
          <p:nvPr/>
        </p:nvPicPr>
        <p:blipFill rotWithShape="1">
          <a:blip r:embed="rId3"/>
          <a:srcRect r="66526" b="12615"/>
          <a:stretch/>
        </p:blipFill>
        <p:spPr>
          <a:xfrm>
            <a:off x="2184572" y="4765735"/>
            <a:ext cx="4727672" cy="14169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4268A7"/>
                </a:solidFill>
              </a:rPr>
              <a:t>Introductie</a:t>
            </a:r>
            <a:r>
              <a:rPr lang="en-US" dirty="0">
                <a:solidFill>
                  <a:srgbClr val="4268A7"/>
                </a:solidFill>
              </a:rPr>
              <a:t> </a:t>
            </a:r>
            <a:r>
              <a:rPr lang="en-US" dirty="0" smtClean="0">
                <a:solidFill>
                  <a:srgbClr val="4268A7"/>
                </a:solidFill>
              </a:rPr>
              <a:t/>
            </a:r>
            <a:br>
              <a:rPr lang="en-US" dirty="0" smtClean="0">
                <a:solidFill>
                  <a:srgbClr val="4268A7"/>
                </a:solidFill>
              </a:rPr>
            </a:br>
            <a:r>
              <a:rPr lang="en-US" b="1" dirty="0" smtClean="0">
                <a:solidFill>
                  <a:srgbClr val="4268A7"/>
                </a:solidFill>
              </a:rPr>
              <a:t>Startup </a:t>
            </a:r>
            <a:r>
              <a:rPr lang="en-US" b="1" dirty="0">
                <a:solidFill>
                  <a:srgbClr val="4268A7"/>
                </a:solidFill>
              </a:rPr>
              <a:t>Stock </a:t>
            </a:r>
            <a:r>
              <a:rPr lang="en-US" b="1" dirty="0" smtClean="0">
                <a:solidFill>
                  <a:srgbClr val="4268A7"/>
                </a:solidFill>
              </a:rPr>
              <a:t>Exchange:</a:t>
            </a:r>
            <a:r>
              <a:rPr lang="en-US" dirty="0" smtClean="0">
                <a:solidFill>
                  <a:srgbClr val="4268A7"/>
                </a:solidFill>
              </a:rPr>
              <a:t> </a:t>
            </a:r>
            <a:r>
              <a:rPr lang="en-US" dirty="0">
                <a:solidFill>
                  <a:srgbClr val="4268A7"/>
                </a:solidFill>
              </a:rPr>
              <a:t>“SSX”</a:t>
            </a:r>
          </a:p>
        </p:txBody>
      </p:sp>
      <p:sp>
        <p:nvSpPr>
          <p:cNvPr id="3" name="Content Placeholder 2"/>
          <p:cNvSpPr>
            <a:spLocks noGrp="1"/>
          </p:cNvSpPr>
          <p:nvPr>
            <p:ph idx="1"/>
          </p:nvPr>
        </p:nvSpPr>
        <p:spPr>
          <a:xfrm>
            <a:off x="457200" y="1600200"/>
            <a:ext cx="9103540" cy="3762712"/>
          </a:xfrm>
        </p:spPr>
        <p:txBody>
          <a:bodyPr>
            <a:normAutofit fontScale="70000" lnSpcReduction="20000"/>
          </a:bodyPr>
          <a:lstStyle/>
          <a:p>
            <a:endParaRPr lang="en-US" dirty="0" smtClean="0">
              <a:solidFill>
                <a:schemeClr val="tx1">
                  <a:lumMod val="50000"/>
                  <a:lumOff val="50000"/>
                </a:schemeClr>
              </a:solidFill>
            </a:endParaRPr>
          </a:p>
          <a:p>
            <a:pPr>
              <a:buFont typeface="Wingdings" charset="2"/>
              <a:buChar char="ü"/>
            </a:pPr>
            <a:r>
              <a:rPr lang="en-US" sz="3800" dirty="0" smtClean="0">
                <a:solidFill>
                  <a:schemeClr val="tx1">
                    <a:lumMod val="75000"/>
                    <a:lumOff val="25000"/>
                  </a:schemeClr>
                </a:solidFill>
              </a:rPr>
              <a:t>Internet based platform</a:t>
            </a:r>
          </a:p>
          <a:p>
            <a:pPr marL="0" indent="0">
              <a:buNone/>
            </a:pPr>
            <a:endParaRPr lang="en-US" sz="3800" dirty="0" smtClean="0">
              <a:solidFill>
                <a:schemeClr val="tx1">
                  <a:lumMod val="75000"/>
                  <a:lumOff val="25000"/>
                </a:schemeClr>
              </a:solidFill>
            </a:endParaRPr>
          </a:p>
          <a:p>
            <a:pPr>
              <a:buFont typeface="Wingdings" charset="2"/>
              <a:buChar char="ü"/>
            </a:pPr>
            <a:r>
              <a:rPr lang="en-US" sz="3800" dirty="0" smtClean="0">
                <a:solidFill>
                  <a:schemeClr val="tx1">
                    <a:lumMod val="75000"/>
                    <a:lumOff val="25000"/>
                  </a:schemeClr>
                </a:solidFill>
              </a:rPr>
              <a:t>Listing Advisor EN Member/Broker van/op de DCSX </a:t>
            </a:r>
          </a:p>
          <a:p>
            <a:pPr marL="0" indent="0">
              <a:buNone/>
            </a:pPr>
            <a:r>
              <a:rPr lang="en-US" sz="3800" dirty="0" smtClean="0">
                <a:solidFill>
                  <a:schemeClr val="tx1">
                    <a:lumMod val="75000"/>
                    <a:lumOff val="25000"/>
                  </a:schemeClr>
                </a:solidFill>
              </a:rPr>
              <a:t> </a:t>
            </a:r>
          </a:p>
          <a:p>
            <a:pPr>
              <a:buFont typeface="Wingdings" charset="2"/>
              <a:buChar char="ü"/>
            </a:pPr>
            <a:r>
              <a:rPr lang="en-US" sz="3800" dirty="0" err="1" smtClean="0">
                <a:solidFill>
                  <a:schemeClr val="tx1">
                    <a:lumMod val="75000"/>
                    <a:lumOff val="25000"/>
                  </a:schemeClr>
                </a:solidFill>
              </a:rPr>
              <a:t>Kleine</a:t>
            </a:r>
            <a:r>
              <a:rPr lang="en-US" sz="3800" dirty="0" smtClean="0">
                <a:solidFill>
                  <a:schemeClr val="tx1">
                    <a:lumMod val="75000"/>
                    <a:lumOff val="25000"/>
                  </a:schemeClr>
                </a:solidFill>
              </a:rPr>
              <a:t> startups / MKB </a:t>
            </a:r>
            <a:r>
              <a:rPr lang="en-US" sz="3800" dirty="0" err="1" smtClean="0">
                <a:solidFill>
                  <a:schemeClr val="tx1">
                    <a:lumMod val="75000"/>
                    <a:lumOff val="25000"/>
                  </a:schemeClr>
                </a:solidFill>
              </a:rPr>
              <a:t>ontmoeten</a:t>
            </a:r>
            <a:r>
              <a:rPr lang="en-US" sz="3800" dirty="0" smtClean="0">
                <a:solidFill>
                  <a:schemeClr val="tx1">
                    <a:lumMod val="75000"/>
                    <a:lumOff val="25000"/>
                  </a:schemeClr>
                </a:solidFill>
              </a:rPr>
              <a:t> (</a:t>
            </a:r>
            <a:r>
              <a:rPr lang="en-US" sz="3800" dirty="0" err="1" smtClean="0">
                <a:solidFill>
                  <a:schemeClr val="tx1">
                    <a:lumMod val="75000"/>
                    <a:lumOff val="25000"/>
                  </a:schemeClr>
                </a:solidFill>
              </a:rPr>
              <a:t>kleine</a:t>
            </a:r>
            <a:r>
              <a:rPr lang="en-US" sz="3800" dirty="0" smtClean="0">
                <a:solidFill>
                  <a:schemeClr val="tx1">
                    <a:lumMod val="75000"/>
                    <a:lumOff val="25000"/>
                  </a:schemeClr>
                </a:solidFill>
              </a:rPr>
              <a:t>)</a:t>
            </a:r>
          </a:p>
          <a:p>
            <a:pPr>
              <a:buNone/>
            </a:pPr>
            <a:r>
              <a:rPr lang="en-US" sz="3800" dirty="0" smtClean="0">
                <a:solidFill>
                  <a:schemeClr val="tx1">
                    <a:lumMod val="75000"/>
                    <a:lumOff val="25000"/>
                  </a:schemeClr>
                </a:solidFill>
              </a:rPr>
              <a:t>     </a:t>
            </a:r>
            <a:r>
              <a:rPr lang="en-US" sz="3800" dirty="0" err="1" smtClean="0">
                <a:solidFill>
                  <a:schemeClr val="tx1">
                    <a:lumMod val="75000"/>
                    <a:lumOff val="25000"/>
                  </a:schemeClr>
                </a:solidFill>
              </a:rPr>
              <a:t>investeerders</a:t>
            </a:r>
            <a:r>
              <a:rPr lang="en-US" sz="3800" dirty="0" smtClean="0">
                <a:solidFill>
                  <a:schemeClr val="tx1">
                    <a:lumMod val="75000"/>
                    <a:lumOff val="25000"/>
                  </a:schemeClr>
                </a:solidFill>
              </a:rPr>
              <a:t> </a:t>
            </a:r>
          </a:p>
          <a:p>
            <a:pPr marL="0" indent="0">
              <a:buNone/>
            </a:pPr>
            <a:endParaRPr lang="en-US" sz="3800" dirty="0" smtClean="0">
              <a:solidFill>
                <a:schemeClr val="tx1">
                  <a:lumMod val="75000"/>
                  <a:lumOff val="25000"/>
                </a:schemeClr>
              </a:solidFill>
            </a:endParaRPr>
          </a:p>
          <a:p>
            <a:pPr>
              <a:buFont typeface="Wingdings" charset="2"/>
              <a:buChar char="ü"/>
            </a:pPr>
            <a:r>
              <a:rPr lang="en-US" sz="3800" dirty="0" err="1" smtClean="0">
                <a:solidFill>
                  <a:schemeClr val="tx1">
                    <a:lumMod val="75000"/>
                    <a:lumOff val="25000"/>
                  </a:schemeClr>
                </a:solidFill>
              </a:rPr>
              <a:t>Wereldwijde</a:t>
            </a:r>
            <a:r>
              <a:rPr lang="en-US" sz="3800" dirty="0" smtClean="0">
                <a:solidFill>
                  <a:schemeClr val="tx1">
                    <a:lumMod val="75000"/>
                    <a:lumOff val="25000"/>
                  </a:schemeClr>
                </a:solidFill>
              </a:rPr>
              <a:t> </a:t>
            </a:r>
            <a:r>
              <a:rPr lang="en-US" sz="3800" dirty="0" err="1" smtClean="0">
                <a:solidFill>
                  <a:schemeClr val="tx1">
                    <a:lumMod val="75000"/>
                    <a:lumOff val="25000"/>
                  </a:schemeClr>
                </a:solidFill>
              </a:rPr>
              <a:t>aanpak</a:t>
            </a:r>
            <a:r>
              <a:rPr lang="en-US" sz="3800" dirty="0" smtClean="0">
                <a:solidFill>
                  <a:schemeClr val="tx1">
                    <a:lumMod val="75000"/>
                    <a:lumOff val="25000"/>
                  </a:schemeClr>
                </a:solidFill>
              </a:rPr>
              <a:t> (</a:t>
            </a:r>
            <a:r>
              <a:rPr lang="en-US" sz="3800" dirty="0" err="1" smtClean="0">
                <a:solidFill>
                  <a:schemeClr val="tx1">
                    <a:lumMod val="75000"/>
                    <a:lumOff val="25000"/>
                  </a:schemeClr>
                </a:solidFill>
              </a:rPr>
              <a:t>affiliaties</a:t>
            </a:r>
            <a:r>
              <a:rPr lang="en-US" sz="3800" dirty="0" smtClean="0">
                <a:solidFill>
                  <a:schemeClr val="tx1">
                    <a:lumMod val="75000"/>
                    <a:lumOff val="25000"/>
                  </a:schemeClr>
                </a:solidFill>
              </a:rPr>
              <a:t>)</a:t>
            </a:r>
          </a:p>
          <a:p>
            <a:pPr>
              <a:buNone/>
            </a:pPr>
            <a:endParaRPr lang="en-US" dirty="0" smtClean="0">
              <a:solidFill>
                <a:schemeClr val="tx1">
                  <a:lumMod val="50000"/>
                  <a:lumOff val="50000"/>
                </a:schemeClr>
              </a:solidFill>
            </a:endParaRPr>
          </a:p>
          <a:p>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4268A7"/>
                </a:solidFill>
              </a:rPr>
              <a:t>Kerndoelen</a:t>
            </a:r>
            <a:r>
              <a:rPr lang="en-US" b="1" dirty="0" smtClean="0">
                <a:solidFill>
                  <a:srgbClr val="4268A7"/>
                </a:solidFill>
              </a:rPr>
              <a:t> SSX</a:t>
            </a:r>
            <a:endParaRPr lang="en-US" b="1" dirty="0">
              <a:solidFill>
                <a:srgbClr val="4268A7"/>
              </a:solidFill>
            </a:endParaRPr>
          </a:p>
        </p:txBody>
      </p:sp>
      <p:sp>
        <p:nvSpPr>
          <p:cNvPr id="3" name="Content Placeholder 2"/>
          <p:cNvSpPr>
            <a:spLocks noGrp="1"/>
          </p:cNvSpPr>
          <p:nvPr>
            <p:ph idx="1"/>
          </p:nvPr>
        </p:nvSpPr>
        <p:spPr>
          <a:xfrm>
            <a:off x="457200" y="1600200"/>
            <a:ext cx="8229600" cy="4525963"/>
          </a:xfrm>
        </p:spPr>
        <p:txBody>
          <a:bodyPr/>
          <a:lstStyle/>
          <a:p>
            <a:pPr>
              <a:buFont typeface="Wingdings" charset="2"/>
              <a:buChar char="ü"/>
            </a:pPr>
            <a:r>
              <a:rPr lang="nl-NL" dirty="0" smtClean="0">
                <a:solidFill>
                  <a:schemeClr val="tx1">
                    <a:lumMod val="75000"/>
                    <a:lumOff val="25000"/>
                  </a:schemeClr>
                </a:solidFill>
              </a:rPr>
              <a:t>Oplossing voor kleine startups en kleine investeerders</a:t>
            </a:r>
          </a:p>
          <a:p>
            <a:pPr>
              <a:buFont typeface="Wingdings" charset="2"/>
              <a:buChar char="ü"/>
            </a:pPr>
            <a:endParaRPr lang="nl-NL" dirty="0" smtClean="0">
              <a:solidFill>
                <a:schemeClr val="tx1">
                  <a:lumMod val="75000"/>
                  <a:lumOff val="25000"/>
                </a:schemeClr>
              </a:solidFill>
            </a:endParaRPr>
          </a:p>
          <a:p>
            <a:pPr>
              <a:buFont typeface="Wingdings" charset="2"/>
              <a:buChar char="ü"/>
            </a:pPr>
            <a:r>
              <a:rPr lang="nl-NL" dirty="0" smtClean="0">
                <a:solidFill>
                  <a:schemeClr val="tx1">
                    <a:lumMod val="75000"/>
                    <a:lumOff val="25000"/>
                  </a:schemeClr>
                </a:solidFill>
              </a:rPr>
              <a:t>Fundingprobleem voor kleine startups en MKB: tussen wal en schip</a:t>
            </a:r>
          </a:p>
          <a:p>
            <a:pPr>
              <a:buFont typeface="Wingdings" charset="2"/>
              <a:buChar char="ü"/>
            </a:pPr>
            <a:endParaRPr lang="nl-NL" dirty="0" smtClean="0">
              <a:solidFill>
                <a:schemeClr val="tx1">
                  <a:lumMod val="75000"/>
                  <a:lumOff val="25000"/>
                </a:schemeClr>
              </a:solidFill>
            </a:endParaRPr>
          </a:p>
          <a:p>
            <a:pPr>
              <a:buFont typeface="Wingdings" charset="2"/>
              <a:buChar char="ü"/>
            </a:pPr>
            <a:r>
              <a:rPr lang="nl-NL" dirty="0" smtClean="0">
                <a:solidFill>
                  <a:schemeClr val="tx1">
                    <a:lumMod val="75000"/>
                    <a:lumOff val="25000"/>
                  </a:schemeClr>
                </a:solidFill>
              </a:rPr>
              <a:t>Investeringskansen kleine investeerders: </a:t>
            </a:r>
          </a:p>
          <a:p>
            <a:pPr marL="0" indent="0">
              <a:buNone/>
            </a:pPr>
            <a:r>
              <a:rPr lang="nl-NL" b="1" dirty="0" smtClean="0">
                <a:solidFill>
                  <a:schemeClr val="tx1">
                    <a:lumMod val="75000"/>
                    <a:lumOff val="25000"/>
                  </a:schemeClr>
                </a:solidFill>
              </a:rPr>
              <a:t>	</a:t>
            </a:r>
            <a:r>
              <a:rPr lang="nl-NL" b="1" dirty="0" err="1" smtClean="0">
                <a:solidFill>
                  <a:schemeClr val="tx1">
                    <a:lumMod val="75000"/>
                    <a:lumOff val="25000"/>
                  </a:schemeClr>
                </a:solidFill>
              </a:rPr>
              <a:t>crowdfunding</a:t>
            </a:r>
            <a:r>
              <a:rPr lang="nl-NL" b="1" dirty="0" smtClean="0">
                <a:solidFill>
                  <a:schemeClr val="tx1">
                    <a:lumMod val="75000"/>
                    <a:lumOff val="25000"/>
                  </a:schemeClr>
                </a:solidFill>
              </a:rPr>
              <a:t>;  nu gereguleerd en verbeterd</a:t>
            </a:r>
            <a:endParaRPr lang="nl-NL"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4268A7"/>
                </a:solidFill>
              </a:rPr>
              <a:t>Werkwijze</a:t>
            </a:r>
            <a:r>
              <a:rPr lang="en-US" b="1" dirty="0" smtClean="0">
                <a:solidFill>
                  <a:srgbClr val="4268A7"/>
                </a:solidFill>
              </a:rPr>
              <a:t> SSX</a:t>
            </a:r>
            <a:endParaRPr lang="en-US" b="1" dirty="0">
              <a:solidFill>
                <a:srgbClr val="4268A7"/>
              </a:solidFill>
            </a:endParaRPr>
          </a:p>
        </p:txBody>
      </p:sp>
      <p:sp>
        <p:nvSpPr>
          <p:cNvPr id="3" name="Content Placeholder 2"/>
          <p:cNvSpPr>
            <a:spLocks noGrp="1"/>
          </p:cNvSpPr>
          <p:nvPr>
            <p:ph idx="1"/>
          </p:nvPr>
        </p:nvSpPr>
        <p:spPr>
          <a:xfrm>
            <a:off x="457200" y="1600200"/>
            <a:ext cx="8856582" cy="4662411"/>
          </a:xfrm>
        </p:spPr>
        <p:txBody>
          <a:bodyPr>
            <a:normAutofit fontScale="85000" lnSpcReduction="20000"/>
          </a:bodyPr>
          <a:lstStyle/>
          <a:p>
            <a:pPr>
              <a:buFont typeface="Wingdings" charset="2"/>
              <a:buChar char="ü"/>
            </a:pPr>
            <a:r>
              <a:rPr lang="nl-NL" dirty="0" smtClean="0">
                <a:solidFill>
                  <a:srgbClr val="404040"/>
                </a:solidFill>
              </a:rPr>
              <a:t>Trechter aanpak (3 % )</a:t>
            </a:r>
          </a:p>
          <a:p>
            <a:pPr marL="0" indent="0">
              <a:buNone/>
            </a:pPr>
            <a:endParaRPr lang="nl-NL" dirty="0" smtClean="0">
              <a:solidFill>
                <a:srgbClr val="404040"/>
              </a:solidFill>
            </a:endParaRPr>
          </a:p>
          <a:p>
            <a:pPr>
              <a:buFont typeface="Wingdings" charset="2"/>
              <a:buChar char="ü"/>
            </a:pPr>
            <a:r>
              <a:rPr lang="nl-NL" dirty="0" smtClean="0">
                <a:solidFill>
                  <a:srgbClr val="404040"/>
                </a:solidFill>
              </a:rPr>
              <a:t>6 stappen grondig onderzoeksproces</a:t>
            </a:r>
          </a:p>
          <a:p>
            <a:pPr>
              <a:buFont typeface="Wingdings" charset="2"/>
              <a:buChar char="ü"/>
            </a:pPr>
            <a:endParaRPr lang="nl-NL" dirty="0" smtClean="0">
              <a:solidFill>
                <a:srgbClr val="404040"/>
              </a:solidFill>
            </a:endParaRPr>
          </a:p>
          <a:p>
            <a:pPr>
              <a:buFont typeface="Wingdings" charset="2"/>
              <a:buChar char="ü"/>
            </a:pPr>
            <a:r>
              <a:rPr lang="nl-NL" dirty="0">
                <a:solidFill>
                  <a:srgbClr val="404040"/>
                </a:solidFill>
              </a:rPr>
              <a:t>N</a:t>
            </a:r>
            <a:r>
              <a:rPr lang="nl-NL" dirty="0" smtClean="0">
                <a:solidFill>
                  <a:srgbClr val="404040"/>
                </a:solidFill>
              </a:rPr>
              <a:t>aar de LAD , begeleiding prospectus</a:t>
            </a:r>
          </a:p>
          <a:p>
            <a:pPr marL="0" indent="0">
              <a:buNone/>
            </a:pPr>
            <a:endParaRPr lang="nl-NL" dirty="0" smtClean="0">
              <a:solidFill>
                <a:srgbClr val="404040"/>
              </a:solidFill>
            </a:endParaRPr>
          </a:p>
          <a:p>
            <a:pPr>
              <a:buFont typeface="Wingdings" charset="2"/>
              <a:buChar char="ü"/>
            </a:pPr>
            <a:r>
              <a:rPr lang="nl-NL" dirty="0">
                <a:solidFill>
                  <a:srgbClr val="404040"/>
                </a:solidFill>
              </a:rPr>
              <a:t>V</a:t>
            </a:r>
            <a:r>
              <a:rPr lang="nl-NL" dirty="0" smtClean="0">
                <a:solidFill>
                  <a:srgbClr val="404040"/>
                </a:solidFill>
              </a:rPr>
              <a:t>an LAD naar DCSX</a:t>
            </a:r>
          </a:p>
          <a:p>
            <a:pPr>
              <a:buFont typeface="Wingdings" charset="2"/>
              <a:buChar char="ü"/>
            </a:pPr>
            <a:endParaRPr lang="nl-NL" dirty="0" smtClean="0">
              <a:solidFill>
                <a:srgbClr val="404040"/>
              </a:solidFill>
            </a:endParaRPr>
          </a:p>
          <a:p>
            <a:pPr>
              <a:buFont typeface="Wingdings" charset="2"/>
              <a:buChar char="ü"/>
            </a:pPr>
            <a:r>
              <a:rPr lang="nl-NL" dirty="0" smtClean="0">
                <a:solidFill>
                  <a:srgbClr val="404040"/>
                </a:solidFill>
              </a:rPr>
              <a:t>Investeerders via SSX platform aanmelden</a:t>
            </a:r>
          </a:p>
          <a:p>
            <a:pPr marL="0" indent="0">
              <a:buNone/>
            </a:pPr>
            <a:endParaRPr lang="nl-NL" dirty="0" smtClean="0">
              <a:solidFill>
                <a:srgbClr val="404040"/>
              </a:solidFill>
            </a:endParaRPr>
          </a:p>
          <a:p>
            <a:pPr>
              <a:buFont typeface="Wingdings" charset="2"/>
              <a:buChar char="ü"/>
            </a:pPr>
            <a:r>
              <a:rPr lang="nl-NL" dirty="0" smtClean="0">
                <a:solidFill>
                  <a:srgbClr val="404040"/>
                </a:solidFill>
              </a:rPr>
              <a:t>Investeerders via SSX Brokers handelen </a:t>
            </a:r>
          </a:p>
          <a:p>
            <a:pPr>
              <a:buFont typeface="Wingdings" pitchFamily="2" charset="2"/>
              <a:buChar char="ü"/>
            </a:pPr>
            <a:endParaRPr lang="nl-NL" dirty="0" smtClean="0">
              <a:solidFill>
                <a:srgbClr val="404040"/>
              </a:solidFill>
            </a:endParaRPr>
          </a:p>
          <a:p>
            <a:pPr>
              <a:buNone/>
            </a:pPr>
            <a:endParaRPr lang="nl-NL" dirty="0">
              <a:solidFill>
                <a:srgbClr val="40404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5487</TotalTime>
  <Words>2332</Words>
  <Application>Microsoft Office PowerPoint</Application>
  <PresentationFormat>Diavoorstelling (4:3)</PresentationFormat>
  <Paragraphs>203</Paragraphs>
  <Slides>18</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Wingdings</vt:lpstr>
      <vt:lpstr>Office-thema</vt:lpstr>
      <vt:lpstr>Dutch Caribbean Securities Exchange N.V.  (“DCSX”)</vt:lpstr>
      <vt:lpstr>PowerPoint-presentatie</vt:lpstr>
      <vt:lpstr>Kort historisch overzicht internationale financiële dienstverlening Curaçao </vt:lpstr>
      <vt:lpstr>“Missie DCSX”</vt:lpstr>
      <vt:lpstr>Business structure DCSX</vt:lpstr>
      <vt:lpstr>Dutch Caribbean Securities Exchange N.V.  (“DCSX”)</vt:lpstr>
      <vt:lpstr>Introductie  Startup Stock Exchange: “SSX”</vt:lpstr>
      <vt:lpstr>Kerndoelen SSX</vt:lpstr>
      <vt:lpstr>Werkwijze SSX</vt:lpstr>
      <vt:lpstr>SSX ontwikkelingen</vt:lpstr>
      <vt:lpstr>PowerPoint-presentatie</vt:lpstr>
      <vt:lpstr>PowerPoint-presentatie</vt:lpstr>
      <vt:lpstr>Verbinding en rol NWE Capital</vt:lpstr>
      <vt:lpstr>Actieve selectie – BIG data analyse</vt:lpstr>
      <vt:lpstr>Selectie – ‘Sniffers’ &amp; Ambassadeurs</vt:lpstr>
      <vt:lpstr>SSX Agency NWE Application Process</vt:lpstr>
      <vt:lpstr>SSX Agency North West Europe de connectie naar groei, innovatie &amp; werkgelegenheid </vt:lpstr>
      <vt:lpstr>Dutch Caribbean Securities Exchange N.V.  (“DCSX”)</vt:lpstr>
    </vt:vector>
  </TitlesOfParts>
  <Company>Pijk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SSX Agency NWE</dc:title>
  <dc:creator>Marco van Pijkeren</dc:creator>
  <cp:lastModifiedBy>tanja fraai</cp:lastModifiedBy>
  <cp:revision>100</cp:revision>
  <cp:lastPrinted>2013-11-06T17:16:55Z</cp:lastPrinted>
  <dcterms:created xsi:type="dcterms:W3CDTF">2013-10-31T12:46:13Z</dcterms:created>
  <dcterms:modified xsi:type="dcterms:W3CDTF">2013-11-22T12:40:06Z</dcterms:modified>
</cp:coreProperties>
</file>